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3" r:id="rId2"/>
  </p:sldMasterIdLst>
  <p:notesMasterIdLst>
    <p:notesMasterId r:id="rId32"/>
  </p:notesMasterIdLst>
  <p:handoutMasterIdLst>
    <p:handoutMasterId r:id="rId33"/>
  </p:handoutMasterIdLst>
  <p:sldIdLst>
    <p:sldId id="256" r:id="rId3"/>
    <p:sldId id="425" r:id="rId4"/>
    <p:sldId id="467" r:id="rId5"/>
    <p:sldId id="466" r:id="rId6"/>
    <p:sldId id="474" r:id="rId7"/>
    <p:sldId id="473" r:id="rId8"/>
    <p:sldId id="470" r:id="rId9"/>
    <p:sldId id="475" r:id="rId10"/>
    <p:sldId id="276" r:id="rId11"/>
    <p:sldId id="340" r:id="rId12"/>
    <p:sldId id="277" r:id="rId13"/>
    <p:sldId id="278" r:id="rId14"/>
    <p:sldId id="330" r:id="rId15"/>
    <p:sldId id="386" r:id="rId16"/>
    <p:sldId id="387" r:id="rId17"/>
    <p:sldId id="388" r:id="rId18"/>
    <p:sldId id="389" r:id="rId19"/>
    <p:sldId id="352" r:id="rId20"/>
    <p:sldId id="353" r:id="rId21"/>
    <p:sldId id="342" r:id="rId22"/>
    <p:sldId id="343" r:id="rId23"/>
    <p:sldId id="344" r:id="rId24"/>
    <p:sldId id="345" r:id="rId25"/>
    <p:sldId id="347" r:id="rId26"/>
    <p:sldId id="348" r:id="rId27"/>
    <p:sldId id="380" r:id="rId28"/>
    <p:sldId id="381" r:id="rId29"/>
    <p:sldId id="328" r:id="rId30"/>
    <p:sldId id="423" r:id="rId31"/>
  </p:sldIdLst>
  <p:sldSz cx="9144000" cy="6858000" type="screen4x3"/>
  <p:notesSz cx="6985000" cy="92821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51FA1"/>
    <a:srgbClr val="0A8C70"/>
    <a:srgbClr val="0CA887"/>
    <a:srgbClr val="920000"/>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4489" autoAdjust="0"/>
  </p:normalViewPr>
  <p:slideViewPr>
    <p:cSldViewPr>
      <p:cViewPr varScale="1">
        <p:scale>
          <a:sx n="67" d="100"/>
          <a:sy n="67" d="100"/>
        </p:scale>
        <p:origin x="175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1026"/>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139267" name="Rectangle 1027"/>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139268" name="Rectangle 1028"/>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139269" name="Rectangle 1029"/>
          <p:cNvSpPr>
            <a:spLocks noGrp="1" noChangeArrowheads="1"/>
          </p:cNvSpPr>
          <p:nvPr>
            <p:ph type="sldNum" sz="quarter" idx="3"/>
          </p:nvPr>
        </p:nvSpPr>
        <p:spPr bwMode="auto">
          <a:xfrm>
            <a:off x="3957638" y="8818563"/>
            <a:ext cx="3027362"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7F01E1E6-85EE-4599-AFB3-095F7D84C264}" type="slidenum">
              <a:rPr lang="en-US"/>
              <a:pPr>
                <a:defRPr/>
              </a:pPr>
              <a:t>‹#›</a:t>
            </a:fld>
            <a:endParaRPr lang="en-US"/>
          </a:p>
        </p:txBody>
      </p:sp>
    </p:spTree>
    <p:extLst>
      <p:ext uri="{BB962C8B-B14F-4D97-AF65-F5344CB8AC3E}">
        <p14:creationId xmlns:p14="http://schemas.microsoft.com/office/powerpoint/2010/main" val="2350000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111619"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71575" y="696913"/>
            <a:ext cx="4641850" cy="347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31863" y="4408488"/>
            <a:ext cx="5121275" cy="4176712"/>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1622"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111623" name="Rectangle 7"/>
          <p:cNvSpPr>
            <a:spLocks noGrp="1" noChangeArrowheads="1"/>
          </p:cNvSpPr>
          <p:nvPr>
            <p:ph type="sldNum" sz="quarter" idx="5"/>
          </p:nvPr>
        </p:nvSpPr>
        <p:spPr bwMode="auto">
          <a:xfrm>
            <a:off x="3957638" y="8818563"/>
            <a:ext cx="3027362"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66823826-D37D-4D98-8F0B-ECC4F847F683}" type="slidenum">
              <a:rPr lang="en-US"/>
              <a:pPr>
                <a:defRPr/>
              </a:pPr>
              <a:t>‹#›</a:t>
            </a:fld>
            <a:endParaRPr lang="en-US"/>
          </a:p>
        </p:txBody>
      </p:sp>
    </p:spTree>
    <p:extLst>
      <p:ext uri="{BB962C8B-B14F-4D97-AF65-F5344CB8AC3E}">
        <p14:creationId xmlns:p14="http://schemas.microsoft.com/office/powerpoint/2010/main" val="459255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5E30B4F0-CA67-4DC0-B15A-BAF1C51031D2}" type="slidenum">
              <a:rPr lang="en-US" altLang="en-US" sz="1200" smtClean="0"/>
              <a:pPr/>
              <a:t>1</a:t>
            </a:fld>
            <a:endParaRPr lang="en-US" altLang="en-US" sz="1200"/>
          </a:p>
        </p:txBody>
      </p:sp>
      <p:sp>
        <p:nvSpPr>
          <p:cNvPr id="51203" name="Rectangle 2"/>
          <p:cNvSpPr>
            <a:spLocks noGrp="1" noRot="1" noChangeAspect="1" noChangeArrowheads="1" noTextEdit="1"/>
          </p:cNvSpPr>
          <p:nvPr>
            <p:ph type="sldImg"/>
          </p:nvPr>
        </p:nvSpPr>
        <p:spPr>
          <a:xfrm>
            <a:off x="1173163" y="696913"/>
            <a:ext cx="4638675" cy="34798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C02839-5DB8-4893-BAE5-CFBDB9F1EEAC}" type="slidenum">
              <a:rPr lang="en-US" altLang="en-US" sz="1200" smtClean="0"/>
              <a:pPr/>
              <a:t>23</a:t>
            </a:fld>
            <a:endParaRPr lang="en-US" altLang="en-US" sz="1200"/>
          </a:p>
        </p:txBody>
      </p:sp>
      <p:sp>
        <p:nvSpPr>
          <p:cNvPr id="68611" name="Rectangle 2"/>
          <p:cNvSpPr>
            <a:spLocks noGrp="1" noRot="1" noChangeAspect="1" noChangeArrowheads="1" noTextEdit="1"/>
          </p:cNvSpPr>
          <p:nvPr>
            <p:ph type="sldImg"/>
          </p:nvPr>
        </p:nvSpPr>
        <p:spPr>
          <a:xfrm>
            <a:off x="1173163" y="696913"/>
            <a:ext cx="4638675" cy="34798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BD702F-D7E9-4D2C-AA06-B87142BCC5AB}" type="slidenum">
              <a:rPr lang="en-US" altLang="en-US" sz="1200" smtClean="0"/>
              <a:pPr/>
              <a:t>24</a:t>
            </a:fld>
            <a:endParaRPr lang="en-US" altLang="en-US" sz="1200"/>
          </a:p>
        </p:txBody>
      </p:sp>
      <p:sp>
        <p:nvSpPr>
          <p:cNvPr id="69635" name="Rectangle 2"/>
          <p:cNvSpPr>
            <a:spLocks noGrp="1" noRot="1" noChangeAspect="1" noChangeArrowheads="1" noTextEdit="1"/>
          </p:cNvSpPr>
          <p:nvPr>
            <p:ph type="sldImg"/>
          </p:nvPr>
        </p:nvSpPr>
        <p:spPr>
          <a:xfrm>
            <a:off x="1173163" y="696913"/>
            <a:ext cx="4638675" cy="34798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CDEB508-0CC9-46B7-91FC-93A1B5EEB780}" type="slidenum">
              <a:rPr lang="en-US" altLang="en-US" sz="1200" smtClean="0">
                <a:solidFill>
                  <a:srgbClr val="000000"/>
                </a:solidFill>
              </a:rPr>
              <a:pPr/>
              <a:t>26</a:t>
            </a:fld>
            <a:endParaRPr lang="en-US" altLang="en-US" sz="1200">
              <a:solidFill>
                <a:srgbClr val="000000"/>
              </a:solidFill>
            </a:endParaRPr>
          </a:p>
        </p:txBody>
      </p:sp>
      <p:sp>
        <p:nvSpPr>
          <p:cNvPr id="70659" name="Rectangle 2"/>
          <p:cNvSpPr>
            <a:spLocks noGrp="1" noRot="1" noChangeAspect="1" noChangeArrowheads="1" noTextEdit="1"/>
          </p:cNvSpPr>
          <p:nvPr>
            <p:ph type="sldImg"/>
          </p:nvPr>
        </p:nvSpPr>
        <p:spPr>
          <a:xfrm>
            <a:off x="1173163" y="696913"/>
            <a:ext cx="4638675" cy="34798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E71B6F-FAC5-4190-B423-EF266C05EAD0}" type="slidenum">
              <a:rPr lang="en-US" altLang="en-US" sz="1200" smtClean="0">
                <a:solidFill>
                  <a:srgbClr val="000000"/>
                </a:solidFill>
              </a:rPr>
              <a:pPr/>
              <a:t>27</a:t>
            </a:fld>
            <a:endParaRPr lang="en-US" altLang="en-US" sz="1200">
              <a:solidFill>
                <a:srgbClr val="000000"/>
              </a:solidFill>
            </a:endParaRPr>
          </a:p>
        </p:txBody>
      </p:sp>
      <p:sp>
        <p:nvSpPr>
          <p:cNvPr id="71683" name="Rectangle 2"/>
          <p:cNvSpPr>
            <a:spLocks noGrp="1" noRot="1" noChangeAspect="1" noChangeArrowheads="1" noTextEdit="1"/>
          </p:cNvSpPr>
          <p:nvPr>
            <p:ph type="sldImg"/>
          </p:nvPr>
        </p:nvSpPr>
        <p:spPr>
          <a:xfrm>
            <a:off x="1173163" y="696913"/>
            <a:ext cx="4638675" cy="34798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600EC3D-D0F3-4C86-9A87-14C3D4D4B69A}" type="slidenum">
              <a:rPr lang="en-US" altLang="en-US" sz="1200" smtClean="0"/>
              <a:pPr/>
              <a:t>28</a:t>
            </a:fld>
            <a:endParaRPr lang="en-US" altLang="en-US" sz="1200"/>
          </a:p>
        </p:txBody>
      </p:sp>
      <p:sp>
        <p:nvSpPr>
          <p:cNvPr id="72707" name="Rectangle 2"/>
          <p:cNvSpPr>
            <a:spLocks noGrp="1" noRot="1" noChangeAspect="1" noChangeArrowheads="1" noTextEdit="1"/>
          </p:cNvSpPr>
          <p:nvPr>
            <p:ph type="sldImg"/>
          </p:nvPr>
        </p:nvSpPr>
        <p:spPr>
          <a:xfrm>
            <a:off x="1173163" y="696913"/>
            <a:ext cx="4638675" cy="34798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3B1243C-450B-4A83-BDE7-C5921EDDFEB3}" type="slidenum">
              <a:rPr lang="en-US" altLang="en-US" sz="1200" smtClean="0"/>
              <a:pPr/>
              <a:t>2</a:t>
            </a:fld>
            <a:endParaRPr lang="en-US" altLang="en-US" sz="1200"/>
          </a:p>
        </p:txBody>
      </p:sp>
      <p:sp>
        <p:nvSpPr>
          <p:cNvPr id="62467" name="Rectangle 2"/>
          <p:cNvSpPr>
            <a:spLocks noGrp="1" noRot="1" noChangeAspect="1" noChangeArrowheads="1" noTextEdit="1"/>
          </p:cNvSpPr>
          <p:nvPr>
            <p:ph type="sldImg"/>
          </p:nvPr>
        </p:nvSpPr>
        <p:spPr>
          <a:xfrm>
            <a:off x="1173163" y="696913"/>
            <a:ext cx="4638675" cy="34798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4</a:t>
            </a:fld>
            <a:endParaRPr lang="en-US"/>
          </a:p>
        </p:txBody>
      </p:sp>
    </p:spTree>
    <p:extLst>
      <p:ext uri="{BB962C8B-B14F-4D97-AF65-F5344CB8AC3E}">
        <p14:creationId xmlns:p14="http://schemas.microsoft.com/office/powerpoint/2010/main" val="280691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r>
              <a:rPr lang="en-US" dirty="0"/>
              <a:t>Walk &gt; stand &gt; dwell.  Sin presented as selecting a course emphasizes moral choice; then choosing to remain, then </a:t>
            </a:r>
            <a:r>
              <a:rPr lang="en-US" dirty="0" err="1"/>
              <a:t>habitate</a:t>
            </a:r>
            <a:r>
              <a:rPr lang="en-US" dirty="0"/>
              <a:t>.</a:t>
            </a:r>
          </a:p>
          <a:p>
            <a:r>
              <a:rPr lang="en-US" dirty="0"/>
              <a:t>Wicked = contra what is righteous, mistreatment of people</a:t>
            </a:r>
          </a:p>
          <a:p>
            <a:r>
              <a:rPr lang="en-US" dirty="0"/>
              <a:t>Sinners = more an emphasis on lawless in terms of God’s law</a:t>
            </a:r>
          </a:p>
          <a:p>
            <a:r>
              <a:rPr lang="en-US" dirty="0"/>
              <a:t>Scoffers = prideful scorn of godliness</a:t>
            </a:r>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8</a:t>
            </a:fld>
            <a:endParaRPr lang="en-US"/>
          </a:p>
        </p:txBody>
      </p:sp>
    </p:spTree>
    <p:extLst>
      <p:ext uri="{BB962C8B-B14F-4D97-AF65-F5344CB8AC3E}">
        <p14:creationId xmlns:p14="http://schemas.microsoft.com/office/powerpoint/2010/main" val="299877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42714B9-DABB-4AC0-B049-9C748F7FCA10}" type="slidenum">
              <a:rPr lang="en-US" altLang="en-US" sz="1200" smtClean="0"/>
              <a:pPr/>
              <a:t>9</a:t>
            </a:fld>
            <a:endParaRPr lang="en-US" altLang="en-US" sz="1200"/>
          </a:p>
        </p:txBody>
      </p:sp>
      <p:sp>
        <p:nvSpPr>
          <p:cNvPr id="64515" name="Rectangle 2"/>
          <p:cNvSpPr>
            <a:spLocks noGrp="1" noRot="1" noChangeAspect="1" noChangeArrowheads="1" noTextEdit="1"/>
          </p:cNvSpPr>
          <p:nvPr>
            <p:ph type="sldImg"/>
          </p:nvPr>
        </p:nvSpPr>
        <p:spPr>
          <a:xfrm>
            <a:off x="1173163" y="696913"/>
            <a:ext cx="4638675" cy="347980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r>
              <a:rPr lang="en-US" dirty="0"/>
              <a:t>Learning how to read hymnic literature helps with reading the Latter Prophets</a:t>
            </a:r>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11</a:t>
            </a:fld>
            <a:endParaRPr lang="en-US"/>
          </a:p>
        </p:txBody>
      </p:sp>
    </p:spTree>
    <p:extLst>
      <p:ext uri="{BB962C8B-B14F-4D97-AF65-F5344CB8AC3E}">
        <p14:creationId xmlns:p14="http://schemas.microsoft.com/office/powerpoint/2010/main" val="30913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5C412B-749A-48CD-8DA6-A01E7B0597FD}" type="slidenum">
              <a:rPr lang="en-US" altLang="en-US" sz="1200" smtClean="0"/>
              <a:pPr/>
              <a:t>13</a:t>
            </a:fld>
            <a:endParaRPr lang="en-US" altLang="en-US" sz="1200"/>
          </a:p>
        </p:txBody>
      </p:sp>
      <p:sp>
        <p:nvSpPr>
          <p:cNvPr id="65539" name="Rectangle 2"/>
          <p:cNvSpPr>
            <a:spLocks noGrp="1" noRot="1" noChangeAspect="1" noChangeArrowheads="1" noTextEdit="1"/>
          </p:cNvSpPr>
          <p:nvPr>
            <p:ph type="sldImg"/>
          </p:nvPr>
        </p:nvSpPr>
        <p:spPr>
          <a:xfrm>
            <a:off x="1173163" y="696913"/>
            <a:ext cx="4638675" cy="34798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1F7A675-79C4-4CBB-9242-32D0A151D10D}" type="slidenum">
              <a:rPr lang="en-US" altLang="en-US" sz="1200" smtClean="0"/>
              <a:pPr/>
              <a:t>18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19</a:t>
            </a:fld>
            <a:endParaRPr lang="en-US"/>
          </a:p>
        </p:txBody>
      </p:sp>
    </p:spTree>
    <p:extLst>
      <p:ext uri="{BB962C8B-B14F-4D97-AF65-F5344CB8AC3E}">
        <p14:creationId xmlns:p14="http://schemas.microsoft.com/office/powerpoint/2010/main" val="3527208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DD8939A0-F4C3-4CCD-92D4-7F4EDE7C59F3}" type="slidenum">
              <a:rPr lang="en-US"/>
              <a:pPr>
                <a:defRPr/>
              </a:pPr>
              <a:t>‹#›</a:t>
            </a:fld>
            <a:endParaRPr lang="en-US"/>
          </a:p>
        </p:txBody>
      </p:sp>
    </p:spTree>
    <p:extLst>
      <p:ext uri="{BB962C8B-B14F-4D97-AF65-F5344CB8AC3E}">
        <p14:creationId xmlns:p14="http://schemas.microsoft.com/office/powerpoint/2010/main" val="337212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32E4-77DD-457C-B18E-F9E265BD36B8}" type="slidenum">
              <a:rPr lang="en-US"/>
              <a:pPr>
                <a:defRPr/>
              </a:pPr>
              <a:t>‹#›</a:t>
            </a:fld>
            <a:endParaRPr lang="en-US"/>
          </a:p>
        </p:txBody>
      </p:sp>
    </p:spTree>
    <p:extLst>
      <p:ext uri="{BB962C8B-B14F-4D97-AF65-F5344CB8AC3E}">
        <p14:creationId xmlns:p14="http://schemas.microsoft.com/office/powerpoint/2010/main" val="127096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5B4A17-B1F4-4B92-A445-ED13B30797D0}" type="slidenum">
              <a:rPr lang="en-US"/>
              <a:pPr>
                <a:defRPr/>
              </a:pPr>
              <a:t>‹#›</a:t>
            </a:fld>
            <a:endParaRPr lang="en-US"/>
          </a:p>
        </p:txBody>
      </p:sp>
    </p:spTree>
    <p:extLst>
      <p:ext uri="{BB962C8B-B14F-4D97-AF65-F5344CB8AC3E}">
        <p14:creationId xmlns:p14="http://schemas.microsoft.com/office/powerpoint/2010/main" val="124882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153603"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3604"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0543FF65-DC86-4C32-AE38-D72AE76CA895}" type="slidenum">
              <a:rPr lang="en-US"/>
              <a:pPr>
                <a:defRPr/>
              </a:pPr>
              <a:t>‹#›</a:t>
            </a:fld>
            <a:endParaRPr lang="en-US"/>
          </a:p>
        </p:txBody>
      </p:sp>
    </p:spTree>
    <p:extLst>
      <p:ext uri="{BB962C8B-B14F-4D97-AF65-F5344CB8AC3E}">
        <p14:creationId xmlns:p14="http://schemas.microsoft.com/office/powerpoint/2010/main" val="21908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510662-3922-418E-A714-ED33DC77B6BE}" type="slidenum">
              <a:rPr lang="en-US"/>
              <a:pPr>
                <a:defRPr/>
              </a:pPr>
              <a:t>‹#›</a:t>
            </a:fld>
            <a:endParaRPr lang="en-US"/>
          </a:p>
        </p:txBody>
      </p:sp>
    </p:spTree>
    <p:extLst>
      <p:ext uri="{BB962C8B-B14F-4D97-AF65-F5344CB8AC3E}">
        <p14:creationId xmlns:p14="http://schemas.microsoft.com/office/powerpoint/2010/main" val="255999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0EC42C-0CCE-48C1-8878-5BC837759440}" type="slidenum">
              <a:rPr lang="en-US"/>
              <a:pPr>
                <a:defRPr/>
              </a:pPr>
              <a:t>‹#›</a:t>
            </a:fld>
            <a:endParaRPr lang="en-US"/>
          </a:p>
        </p:txBody>
      </p:sp>
    </p:spTree>
    <p:extLst>
      <p:ext uri="{BB962C8B-B14F-4D97-AF65-F5344CB8AC3E}">
        <p14:creationId xmlns:p14="http://schemas.microsoft.com/office/powerpoint/2010/main" val="221900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8464DD-54D1-4B26-AD84-7266B2B12B25}" type="slidenum">
              <a:rPr lang="en-US"/>
              <a:pPr>
                <a:defRPr/>
              </a:pPr>
              <a:t>‹#›</a:t>
            </a:fld>
            <a:endParaRPr lang="en-US"/>
          </a:p>
        </p:txBody>
      </p:sp>
    </p:spTree>
    <p:extLst>
      <p:ext uri="{BB962C8B-B14F-4D97-AF65-F5344CB8AC3E}">
        <p14:creationId xmlns:p14="http://schemas.microsoft.com/office/powerpoint/2010/main" val="42661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C3D713-A26B-4950-8CF1-0AAEA88E2C35}" type="slidenum">
              <a:rPr lang="en-US"/>
              <a:pPr>
                <a:defRPr/>
              </a:pPr>
              <a:t>‹#›</a:t>
            </a:fld>
            <a:endParaRPr lang="en-US"/>
          </a:p>
        </p:txBody>
      </p:sp>
    </p:spTree>
    <p:extLst>
      <p:ext uri="{BB962C8B-B14F-4D97-AF65-F5344CB8AC3E}">
        <p14:creationId xmlns:p14="http://schemas.microsoft.com/office/powerpoint/2010/main" val="2640171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2A6223-02D3-4D6C-A5AA-DCC147F06C94}" type="slidenum">
              <a:rPr lang="en-US"/>
              <a:pPr>
                <a:defRPr/>
              </a:pPr>
              <a:t>‹#›</a:t>
            </a:fld>
            <a:endParaRPr lang="en-US"/>
          </a:p>
        </p:txBody>
      </p:sp>
    </p:spTree>
    <p:extLst>
      <p:ext uri="{BB962C8B-B14F-4D97-AF65-F5344CB8AC3E}">
        <p14:creationId xmlns:p14="http://schemas.microsoft.com/office/powerpoint/2010/main" val="3593468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D3FA4B-800B-4F71-BEBA-6B112281AFFA}" type="slidenum">
              <a:rPr lang="en-US"/>
              <a:pPr>
                <a:defRPr/>
              </a:pPr>
              <a:t>‹#›</a:t>
            </a:fld>
            <a:endParaRPr lang="en-US"/>
          </a:p>
        </p:txBody>
      </p:sp>
    </p:spTree>
    <p:extLst>
      <p:ext uri="{BB962C8B-B14F-4D97-AF65-F5344CB8AC3E}">
        <p14:creationId xmlns:p14="http://schemas.microsoft.com/office/powerpoint/2010/main" val="95740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8B67FB-80DE-4C0F-83F7-9AA1FAA36532}" type="slidenum">
              <a:rPr lang="en-US"/>
              <a:pPr>
                <a:defRPr/>
              </a:pPr>
              <a:t>‹#›</a:t>
            </a:fld>
            <a:endParaRPr lang="en-US"/>
          </a:p>
        </p:txBody>
      </p:sp>
    </p:spTree>
    <p:extLst>
      <p:ext uri="{BB962C8B-B14F-4D97-AF65-F5344CB8AC3E}">
        <p14:creationId xmlns:p14="http://schemas.microsoft.com/office/powerpoint/2010/main" val="386765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6DF65-37FC-4722-8541-F5BB64607F3C}" type="slidenum">
              <a:rPr lang="en-US"/>
              <a:pPr>
                <a:defRPr/>
              </a:pPr>
              <a:t>‹#›</a:t>
            </a:fld>
            <a:endParaRPr lang="en-US"/>
          </a:p>
        </p:txBody>
      </p:sp>
    </p:spTree>
    <p:extLst>
      <p:ext uri="{BB962C8B-B14F-4D97-AF65-F5344CB8AC3E}">
        <p14:creationId xmlns:p14="http://schemas.microsoft.com/office/powerpoint/2010/main" val="31161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5805E9-1218-4913-8354-749F5E0955C5}" type="slidenum">
              <a:rPr lang="en-US"/>
              <a:pPr>
                <a:defRPr/>
              </a:pPr>
              <a:t>‹#›</a:t>
            </a:fld>
            <a:endParaRPr lang="en-US"/>
          </a:p>
        </p:txBody>
      </p:sp>
    </p:spTree>
    <p:extLst>
      <p:ext uri="{BB962C8B-B14F-4D97-AF65-F5344CB8AC3E}">
        <p14:creationId xmlns:p14="http://schemas.microsoft.com/office/powerpoint/2010/main" val="207598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09EA4-E7E3-42F5-8FD9-678356ECBE4A}" type="slidenum">
              <a:rPr lang="en-US"/>
              <a:pPr>
                <a:defRPr/>
              </a:pPr>
              <a:t>‹#›</a:t>
            </a:fld>
            <a:endParaRPr lang="en-US"/>
          </a:p>
        </p:txBody>
      </p:sp>
    </p:spTree>
    <p:extLst>
      <p:ext uri="{BB962C8B-B14F-4D97-AF65-F5344CB8AC3E}">
        <p14:creationId xmlns:p14="http://schemas.microsoft.com/office/powerpoint/2010/main" val="366886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EC6C6-6E30-4DD7-B762-8027D8B2659D}" type="slidenum">
              <a:rPr lang="en-US"/>
              <a:pPr>
                <a:defRPr/>
              </a:pPr>
              <a:t>‹#›</a:t>
            </a:fld>
            <a:endParaRPr lang="en-US"/>
          </a:p>
        </p:txBody>
      </p:sp>
    </p:spTree>
    <p:extLst>
      <p:ext uri="{BB962C8B-B14F-4D97-AF65-F5344CB8AC3E}">
        <p14:creationId xmlns:p14="http://schemas.microsoft.com/office/powerpoint/2010/main" val="321022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243E21-5A2F-461F-8750-9483791FF59F}" type="slidenum">
              <a:rPr lang="en-US"/>
              <a:pPr>
                <a:defRPr/>
              </a:pPr>
              <a:t>‹#›</a:t>
            </a:fld>
            <a:endParaRPr lang="en-US"/>
          </a:p>
        </p:txBody>
      </p:sp>
    </p:spTree>
    <p:extLst>
      <p:ext uri="{BB962C8B-B14F-4D97-AF65-F5344CB8AC3E}">
        <p14:creationId xmlns:p14="http://schemas.microsoft.com/office/powerpoint/2010/main" val="330098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F56F69-3C9F-45D1-8724-96CC7EE751A9}" type="slidenum">
              <a:rPr lang="en-US"/>
              <a:pPr>
                <a:defRPr/>
              </a:pPr>
              <a:t>‹#›</a:t>
            </a:fld>
            <a:endParaRPr lang="en-US"/>
          </a:p>
        </p:txBody>
      </p:sp>
    </p:spTree>
    <p:extLst>
      <p:ext uri="{BB962C8B-B14F-4D97-AF65-F5344CB8AC3E}">
        <p14:creationId xmlns:p14="http://schemas.microsoft.com/office/powerpoint/2010/main" val="91069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09910C-E567-42B3-AD3D-74110A845D1C}" type="slidenum">
              <a:rPr lang="en-US"/>
              <a:pPr>
                <a:defRPr/>
              </a:pPr>
              <a:t>‹#›</a:t>
            </a:fld>
            <a:endParaRPr lang="en-US"/>
          </a:p>
        </p:txBody>
      </p:sp>
    </p:spTree>
    <p:extLst>
      <p:ext uri="{BB962C8B-B14F-4D97-AF65-F5344CB8AC3E}">
        <p14:creationId xmlns:p14="http://schemas.microsoft.com/office/powerpoint/2010/main" val="26708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DA2F05-5DC8-46F9-A61A-6CD1E2C33725}" type="slidenum">
              <a:rPr lang="en-US"/>
              <a:pPr>
                <a:defRPr/>
              </a:pPr>
              <a:t>‹#›</a:t>
            </a:fld>
            <a:endParaRPr lang="en-US"/>
          </a:p>
        </p:txBody>
      </p:sp>
    </p:spTree>
    <p:extLst>
      <p:ext uri="{BB962C8B-B14F-4D97-AF65-F5344CB8AC3E}">
        <p14:creationId xmlns:p14="http://schemas.microsoft.com/office/powerpoint/2010/main" val="388364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7D15C4-990F-4623-BCA3-A3CEF237B9CC}" type="slidenum">
              <a:rPr lang="en-US"/>
              <a:pPr>
                <a:defRPr/>
              </a:pPr>
              <a:t>‹#›</a:t>
            </a:fld>
            <a:endParaRPr lang="en-US"/>
          </a:p>
        </p:txBody>
      </p:sp>
    </p:spTree>
    <p:extLst>
      <p:ext uri="{BB962C8B-B14F-4D97-AF65-F5344CB8AC3E}">
        <p14:creationId xmlns:p14="http://schemas.microsoft.com/office/powerpoint/2010/main" val="69318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98F4BB-D912-4B39-9ECD-7FCF4B698AD3}" type="slidenum">
              <a:rPr lang="en-US"/>
              <a:pPr>
                <a:defRPr/>
              </a:pPr>
              <a:t>‹#›</a:t>
            </a:fld>
            <a:endParaRPr lang="en-US"/>
          </a:p>
        </p:txBody>
      </p:sp>
    </p:spTree>
    <p:extLst>
      <p:ext uri="{BB962C8B-B14F-4D97-AF65-F5344CB8AC3E}">
        <p14:creationId xmlns:p14="http://schemas.microsoft.com/office/powerpoint/2010/main" val="10167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74D458-EE01-403B-9D90-34E9C5725005}" type="slidenum">
              <a:rPr lang="en-US"/>
              <a:pPr>
                <a:defRPr/>
              </a:pPr>
              <a:t>‹#›</a:t>
            </a:fld>
            <a:endParaRPr lang="en-US"/>
          </a:p>
        </p:txBody>
      </p:sp>
    </p:spTree>
    <p:extLst>
      <p:ext uri="{BB962C8B-B14F-4D97-AF65-F5344CB8AC3E}">
        <p14:creationId xmlns:p14="http://schemas.microsoft.com/office/powerpoint/2010/main" val="203302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31E7D6A1-E5B7-47A6-B860-066C4F8F0A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2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152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861CB946-7E4F-4030-B8C0-EBC8058FEA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audio" Target="../media/audio1.wav"/><Relationship Id="rId7"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oleObject" Target="../embeddings/oleObject6.bin"/><Relationship Id="rId11" Type="http://schemas.openxmlformats.org/officeDocument/2006/relationships/image" Target="../media/image24.wmf"/><Relationship Id="rId5" Type="http://schemas.openxmlformats.org/officeDocument/2006/relationships/audio" Target="../media/audio3.wav"/><Relationship Id="rId10" Type="http://schemas.openxmlformats.org/officeDocument/2006/relationships/oleObject" Target="../embeddings/oleObject8.bin"/><Relationship Id="rId4" Type="http://schemas.openxmlformats.org/officeDocument/2006/relationships/audio" Target="../media/audio2.wav"/><Relationship Id="rId9" Type="http://schemas.openxmlformats.org/officeDocument/2006/relationships/image" Target="../media/image23.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fr/ordinateur-portable-journal-intime-14664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533400" y="1295400"/>
            <a:ext cx="4419600" cy="1143000"/>
          </a:xfrm>
        </p:spPr>
        <p:txBody>
          <a:bodyPr/>
          <a:lstStyle/>
          <a:p>
            <a:r>
              <a:rPr kumimoji="0" lang="en-US" altLang="en-US" sz="3600" b="1" dirty="0">
                <a:solidFill>
                  <a:schemeClr val="tx1"/>
                </a:solidFill>
              </a:rPr>
              <a:t>How to Read the Psalms</a:t>
            </a:r>
          </a:p>
        </p:txBody>
      </p:sp>
      <p:sp>
        <p:nvSpPr>
          <p:cNvPr id="21507" name="Rectangle 3"/>
          <p:cNvSpPr>
            <a:spLocks noGrp="1" noChangeArrowheads="1"/>
          </p:cNvSpPr>
          <p:nvPr>
            <p:ph type="subTitle" idx="1"/>
          </p:nvPr>
        </p:nvSpPr>
        <p:spPr>
          <a:xfrm>
            <a:off x="609600" y="4876800"/>
            <a:ext cx="4648200" cy="1219200"/>
          </a:xfrm>
        </p:spPr>
        <p:txBody>
          <a:bodyPr/>
          <a:lstStyle/>
          <a:p>
            <a:pPr algn="l"/>
            <a:r>
              <a:rPr lang="en-US" altLang="en-US" b="1" dirty="0"/>
              <a:t>Dr. Rodney K. Duke</a:t>
            </a:r>
          </a:p>
          <a:p>
            <a:pPr algn="l"/>
            <a:r>
              <a:rPr lang="en-US" altLang="en-US" b="1" dirty="0" err="1"/>
              <a:t>BUMC</a:t>
            </a:r>
            <a:r>
              <a:rPr lang="en-US" altLang="en-US" b="1" dirty="0"/>
              <a:t> Spring 2026</a:t>
            </a:r>
          </a:p>
        </p:txBody>
      </p:sp>
      <p:pic>
        <p:nvPicPr>
          <p:cNvPr id="21508" name="Picture 4" descr="papyrus_6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6"/>
          <p:cNvSpPr txBox="1">
            <a:spLocks noChangeArrowheads="1"/>
          </p:cNvSpPr>
          <p:nvPr/>
        </p:nvSpPr>
        <p:spPr bwMode="auto">
          <a:xfrm>
            <a:off x="152400" y="0"/>
            <a:ext cx="8839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dirty="0"/>
              <a:t>STRUCTURE OF HEBREW CANON (1of 3) (HO p. 7)</a:t>
            </a:r>
            <a:endParaRPr kumimoji="0" lang="en-US" altLang="en-US" sz="2400" b="1" dirty="0"/>
          </a:p>
          <a:p>
            <a:pPr>
              <a:spcBef>
                <a:spcPct val="0"/>
              </a:spcBef>
              <a:buClrTx/>
              <a:buFontTx/>
              <a:buNone/>
            </a:pPr>
            <a:endParaRPr kumimoji="0" lang="en-US" altLang="en-US" sz="2400" b="1" dirty="0"/>
          </a:p>
          <a:p>
            <a:pPr>
              <a:spcBef>
                <a:spcPct val="0"/>
              </a:spcBef>
              <a:buClrTx/>
              <a:buFontTx/>
              <a:buNone/>
            </a:pPr>
            <a:r>
              <a:rPr kumimoji="0" lang="en-US" altLang="en-US" sz="2400" b="1" i="1" u="sng" dirty="0"/>
              <a:t>Law/Torah/Pentateuch</a:t>
            </a:r>
            <a:endParaRPr kumimoji="0" lang="en-US" altLang="en-US" sz="2400" b="1" dirty="0"/>
          </a:p>
          <a:p>
            <a:pPr>
              <a:spcBef>
                <a:spcPct val="0"/>
              </a:spcBef>
              <a:buClrTx/>
              <a:buFontTx/>
              <a:buNone/>
            </a:pPr>
            <a:endParaRPr kumimoji="0" lang="en-US" altLang="en-US" sz="2400" b="1" dirty="0"/>
          </a:p>
          <a:p>
            <a:pPr>
              <a:spcBef>
                <a:spcPct val="0"/>
              </a:spcBef>
              <a:buClrTx/>
              <a:buFontTx/>
              <a:buNone/>
            </a:pPr>
            <a:r>
              <a:rPr kumimoji="0" lang="en-US" altLang="en-US" sz="2400" b="1" dirty="0"/>
              <a:t>1.  </a:t>
            </a:r>
            <a:r>
              <a:rPr kumimoji="0" lang="en-US" altLang="en-US" sz="2400" b="1" u="sng" dirty="0">
                <a:solidFill>
                  <a:schemeClr val="accent1"/>
                </a:solidFill>
              </a:rPr>
              <a:t>Traditional Domain</a:t>
            </a:r>
            <a:r>
              <a:rPr kumimoji="0" lang="en-US" altLang="en-US" sz="2400" b="1" dirty="0">
                <a:solidFill>
                  <a:schemeClr val="accent1"/>
                </a:solidFill>
              </a:rPr>
              <a:t>:</a:t>
            </a:r>
            <a:r>
              <a:rPr kumimoji="0" lang="en-US" altLang="en-US" sz="2400" b="1" dirty="0"/>
              <a:t> priests (preserved ritual laws, in late</a:t>
            </a:r>
          </a:p>
          <a:p>
            <a:pPr>
              <a:spcBef>
                <a:spcPct val="0"/>
              </a:spcBef>
              <a:buClrTx/>
              <a:buFontTx/>
              <a:buNone/>
            </a:pPr>
            <a:r>
              <a:rPr kumimoji="0" lang="en-US" altLang="en-US" sz="2400" b="1" dirty="0"/>
              <a:t>     period taught Torah) </a:t>
            </a:r>
          </a:p>
          <a:p>
            <a:pPr>
              <a:spcBef>
                <a:spcPct val="0"/>
              </a:spcBef>
              <a:buClrTx/>
              <a:buFontTx/>
              <a:buNone/>
            </a:pPr>
            <a:r>
              <a:rPr kumimoji="0" lang="en-US" altLang="en-US" sz="2400" b="1" dirty="0"/>
              <a:t>2.  </a:t>
            </a:r>
            <a:r>
              <a:rPr kumimoji="0" lang="en-US" altLang="en-US" sz="2400" b="1" u="sng" dirty="0">
                <a:solidFill>
                  <a:schemeClr val="accent1"/>
                </a:solidFill>
              </a:rPr>
              <a:t>Literary Forms</a:t>
            </a:r>
            <a:r>
              <a:rPr kumimoji="0" lang="en-US" altLang="en-US" sz="2400" b="1" dirty="0">
                <a:solidFill>
                  <a:schemeClr val="accent1"/>
                </a:solidFill>
              </a:rPr>
              <a:t>:</a:t>
            </a:r>
            <a:r>
              <a:rPr kumimoji="0" lang="en-US" altLang="en-US" sz="2400" b="1" dirty="0"/>
              <a:t> historical narratives and laws </a:t>
            </a:r>
          </a:p>
          <a:p>
            <a:pPr>
              <a:spcBef>
                <a:spcPct val="0"/>
              </a:spcBef>
              <a:buClrTx/>
              <a:buFontTx/>
              <a:buNone/>
            </a:pPr>
            <a:r>
              <a:rPr kumimoji="0" lang="en-US" altLang="en-US" sz="2400" b="1" dirty="0"/>
              <a:t>3.  </a:t>
            </a:r>
            <a:r>
              <a:rPr kumimoji="0" lang="en-US" altLang="en-US" sz="2400" b="1" u="sng" dirty="0">
                <a:solidFill>
                  <a:schemeClr val="accent1"/>
                </a:solidFill>
              </a:rPr>
              <a:t>Functions</a:t>
            </a:r>
            <a:r>
              <a:rPr kumimoji="0" lang="en-US" altLang="en-US" sz="2400" b="1" dirty="0">
                <a:solidFill>
                  <a:schemeClr val="accent1"/>
                </a:solidFill>
              </a:rPr>
              <a:t>:</a:t>
            </a:r>
            <a:r>
              <a:rPr kumimoji="0" lang="en-US" altLang="en-US" sz="2400" b="1" dirty="0"/>
              <a:t> to provides Israelite foundations for: </a:t>
            </a:r>
          </a:p>
          <a:p>
            <a:pPr>
              <a:spcBef>
                <a:spcPct val="0"/>
              </a:spcBef>
              <a:buClrTx/>
              <a:buFontTx/>
              <a:buNone/>
            </a:pPr>
            <a:r>
              <a:rPr kumimoji="0" lang="en-US" altLang="en-US" sz="2400" b="1" dirty="0"/>
              <a:t>       a. world-view (</a:t>
            </a:r>
            <a:r>
              <a:rPr kumimoji="0" lang="en-US" altLang="en-US" sz="2400" b="1" dirty="0">
                <a:solidFill>
                  <a:srgbClr val="C00000"/>
                </a:solidFill>
              </a:rPr>
              <a:t>life-story</a:t>
            </a:r>
            <a:r>
              <a:rPr kumimoji="0" lang="en-US" altLang="en-US" sz="2400" b="1" dirty="0"/>
              <a:t>, nature of God, world, humanity)</a:t>
            </a:r>
          </a:p>
          <a:p>
            <a:pPr>
              <a:spcBef>
                <a:spcPct val="0"/>
              </a:spcBef>
              <a:buClrTx/>
              <a:buFontTx/>
              <a:buNone/>
            </a:pPr>
            <a:r>
              <a:rPr kumimoji="0" lang="en-US" altLang="en-US" sz="2400" b="1" dirty="0"/>
              <a:t>       b. origin and purpose of Israel (covenant with God)</a:t>
            </a:r>
          </a:p>
          <a:p>
            <a:pPr>
              <a:spcBef>
                <a:spcPct val="0"/>
              </a:spcBef>
              <a:buClrTx/>
              <a:buFontTx/>
              <a:buNone/>
            </a:pPr>
            <a:r>
              <a:rPr kumimoji="0" lang="en-US" altLang="en-US" sz="2400" b="1" dirty="0"/>
              <a:t>       c. conduct (ritual, moral, social, criminal laws, etc.)</a:t>
            </a:r>
          </a:p>
          <a:p>
            <a:pPr>
              <a:spcBef>
                <a:spcPct val="0"/>
              </a:spcBef>
              <a:buClrTx/>
              <a:buFontTx/>
              <a:buNone/>
            </a:pPr>
            <a:endParaRPr kumimoji="0" lang="en-US" altLang="en-US" sz="2400" b="1" dirty="0"/>
          </a:p>
        </p:txBody>
      </p:sp>
      <p:pic>
        <p:nvPicPr>
          <p:cNvPr id="19459" name="Picture 1027" descr="scroll-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3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028" descr="Egyptian_hieroglphics_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67200"/>
            <a:ext cx="2165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457200"/>
            <a:ext cx="8610600" cy="85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u="sng" dirty="0"/>
              <a:t>Prophets  </a:t>
            </a:r>
            <a:endParaRPr kumimoji="0" lang="en-US" altLang="en-US" sz="2400" b="1" dirty="0">
              <a:solidFill>
                <a:schemeClr val="accent1"/>
              </a:solidFill>
            </a:endParaRPr>
          </a:p>
          <a:p>
            <a:pPr>
              <a:spcBef>
                <a:spcPct val="0"/>
              </a:spcBef>
              <a:buClrTx/>
              <a:buFontTx/>
              <a:buNone/>
            </a:pPr>
            <a:r>
              <a:rPr kumimoji="0" lang="en-US" altLang="en-US" sz="2400" b="1" dirty="0"/>
              <a:t>1.  </a:t>
            </a:r>
            <a:r>
              <a:rPr kumimoji="0" lang="en-US" altLang="en-US" sz="2400" b="1" u="sng" dirty="0"/>
              <a:t>Traditional Domain</a:t>
            </a:r>
            <a:r>
              <a:rPr kumimoji="0" lang="en-US" altLang="en-US" sz="2400" b="1" dirty="0"/>
              <a:t>: prophets </a:t>
            </a:r>
          </a:p>
          <a:p>
            <a:pPr>
              <a:spcBef>
                <a:spcPct val="0"/>
              </a:spcBef>
              <a:buClrTx/>
              <a:buFontTx/>
              <a:buNone/>
            </a:pPr>
            <a:r>
              <a:rPr kumimoji="0" lang="en-US" altLang="en-US" sz="2400" b="1" dirty="0"/>
              <a:t>    "Former Prophets": key characters in course of Israelite  </a:t>
            </a:r>
          </a:p>
          <a:p>
            <a:pPr>
              <a:spcBef>
                <a:spcPct val="0"/>
              </a:spcBef>
              <a:buClrTx/>
              <a:buFontTx/>
              <a:buNone/>
            </a:pPr>
            <a:r>
              <a:rPr kumimoji="0" lang="en-US" altLang="en-US" sz="2400" b="1" dirty="0"/>
              <a:t>      	history, believed to have kept records </a:t>
            </a:r>
          </a:p>
          <a:p>
            <a:pPr>
              <a:spcBef>
                <a:spcPct val="0"/>
              </a:spcBef>
              <a:buClrTx/>
              <a:buFontTx/>
              <a:buNone/>
            </a:pPr>
            <a:r>
              <a:rPr kumimoji="0" lang="en-US" altLang="en-US" sz="2400" b="1" dirty="0">
                <a:solidFill>
                  <a:schemeClr val="accent1"/>
                </a:solidFill>
              </a:rPr>
              <a:t>    "Latter Prophets": main characters and their messages</a:t>
            </a:r>
          </a:p>
          <a:p>
            <a:pPr>
              <a:spcBef>
                <a:spcPct val="0"/>
              </a:spcBef>
              <a:buClrTx/>
              <a:buFontTx/>
              <a:buNone/>
            </a:pPr>
            <a:r>
              <a:rPr kumimoji="0" lang="en-US" altLang="en-US" sz="2400" b="1" dirty="0"/>
              <a:t>2.  </a:t>
            </a:r>
            <a:r>
              <a:rPr kumimoji="0" lang="en-US" altLang="en-US" sz="2400" b="1" u="sng" dirty="0"/>
              <a:t>Literary Forms</a:t>
            </a:r>
            <a:r>
              <a:rPr kumimoji="0" lang="en-US" altLang="en-US" sz="2400" b="1" dirty="0"/>
              <a:t>: </a:t>
            </a:r>
          </a:p>
          <a:p>
            <a:pPr>
              <a:spcBef>
                <a:spcPct val="0"/>
              </a:spcBef>
              <a:buClrTx/>
              <a:buFontTx/>
              <a:buNone/>
            </a:pPr>
            <a:r>
              <a:rPr kumimoji="0" lang="en-US" altLang="en-US" sz="2400" b="1" dirty="0"/>
              <a:t>    "Former Prophets": broad-sweeping historical narratives</a:t>
            </a:r>
          </a:p>
          <a:p>
            <a:pPr>
              <a:spcBef>
                <a:spcPct val="0"/>
              </a:spcBef>
              <a:buClrTx/>
              <a:buFontTx/>
              <a:buNone/>
            </a:pPr>
            <a:r>
              <a:rPr kumimoji="0" lang="en-US" altLang="en-US" sz="2400" b="1" dirty="0"/>
              <a:t>    </a:t>
            </a:r>
            <a:r>
              <a:rPr kumimoji="0" lang="en-US" altLang="en-US" sz="2400" b="1" dirty="0">
                <a:solidFill>
                  <a:schemeClr val="accent1"/>
                </a:solidFill>
              </a:rPr>
              <a:t>"Latter Prophets": narratives focused on individuals; </a:t>
            </a:r>
            <a:br>
              <a:rPr kumimoji="0" lang="en-US" altLang="en-US" sz="2400" b="1" dirty="0">
                <a:solidFill>
                  <a:schemeClr val="accent1"/>
                </a:solidFill>
              </a:rPr>
            </a:br>
            <a:r>
              <a:rPr kumimoji="0" lang="en-US" altLang="en-US" sz="2400" b="1" dirty="0">
                <a:solidFill>
                  <a:schemeClr val="accent1"/>
                </a:solidFill>
              </a:rPr>
              <a:t>            oral, poetic messages </a:t>
            </a:r>
          </a:p>
          <a:p>
            <a:pPr>
              <a:spcBef>
                <a:spcPct val="0"/>
              </a:spcBef>
              <a:buClrTx/>
              <a:buFontTx/>
              <a:buNone/>
            </a:pPr>
            <a:r>
              <a:rPr kumimoji="0" lang="en-US" altLang="en-US" sz="2400" b="1" dirty="0"/>
              <a:t>3.  </a:t>
            </a:r>
            <a:r>
              <a:rPr kumimoji="0" lang="en-US" altLang="en-US" sz="2400" b="1" u="sng" dirty="0"/>
              <a:t>Functions</a:t>
            </a:r>
            <a:r>
              <a:rPr kumimoji="0" lang="en-US" altLang="en-US" sz="2400" b="1" dirty="0"/>
              <a:t>: </a:t>
            </a:r>
          </a:p>
          <a:p>
            <a:pPr>
              <a:spcBef>
                <a:spcPct val="0"/>
              </a:spcBef>
              <a:buClrTx/>
              <a:buFontTx/>
              <a:buNone/>
            </a:pPr>
            <a:r>
              <a:rPr kumimoji="0" lang="en-US" altLang="en-US" sz="2400" b="1" dirty="0"/>
              <a:t>    "Former Prophets":</a:t>
            </a:r>
          </a:p>
          <a:p>
            <a:pPr>
              <a:spcBef>
                <a:spcPct val="0"/>
              </a:spcBef>
              <a:buClrTx/>
              <a:buFontTx/>
              <a:buNone/>
            </a:pPr>
            <a:r>
              <a:rPr kumimoji="0" lang="en-US" altLang="en-US" sz="2400" b="1" dirty="0"/>
              <a:t>       a. preserve the traditions of Israel,</a:t>
            </a:r>
          </a:p>
          <a:p>
            <a:pPr>
              <a:spcBef>
                <a:spcPct val="0"/>
              </a:spcBef>
              <a:buClrTx/>
              <a:buFontTx/>
              <a:buNone/>
            </a:pPr>
            <a:r>
              <a:rPr kumimoji="0" lang="en-US" altLang="en-US" sz="2400" b="1" dirty="0"/>
              <a:t>       b. answer questions about the course their history</a:t>
            </a:r>
            <a:br>
              <a:rPr kumimoji="0" lang="en-US" altLang="en-US" sz="2400" b="1" dirty="0"/>
            </a:br>
            <a:r>
              <a:rPr kumimoji="0" lang="en-US" altLang="en-US" sz="2400" b="1" dirty="0"/>
              <a:t>            took, evaluating their kings and nation </a:t>
            </a:r>
          </a:p>
          <a:p>
            <a:pPr>
              <a:spcBef>
                <a:spcPct val="0"/>
              </a:spcBef>
              <a:buClrTx/>
              <a:buFontTx/>
              <a:buNone/>
            </a:pPr>
            <a:r>
              <a:rPr kumimoji="0" lang="en-US" altLang="en-US" sz="2400" b="1" dirty="0"/>
              <a:t>       c. </a:t>
            </a:r>
            <a:r>
              <a:rPr kumimoji="0" lang="en-US" altLang="en-US" sz="2400" b="1" dirty="0">
                <a:solidFill>
                  <a:srgbClr val="C00000"/>
                </a:solidFill>
              </a:rPr>
              <a:t>teach about the nature of reality </a:t>
            </a:r>
          </a:p>
          <a:p>
            <a:pPr>
              <a:spcBef>
                <a:spcPct val="0"/>
              </a:spcBef>
              <a:buClrTx/>
              <a:buFontTx/>
              <a:buNone/>
            </a:pPr>
            <a:r>
              <a:rPr kumimoji="0" lang="en-US" altLang="en-US" sz="2400" b="1" dirty="0">
                <a:solidFill>
                  <a:schemeClr val="accent1"/>
                </a:solidFill>
              </a:rPr>
              <a:t>    "Latter Prophets": hold people accountable to faith priorities </a:t>
            </a:r>
          </a:p>
          <a:p>
            <a:pPr>
              <a:spcBef>
                <a:spcPct val="0"/>
              </a:spcBef>
              <a:buClrTx/>
              <a:buFontTx/>
              <a:buNone/>
            </a:pPr>
            <a:r>
              <a:rPr kumimoji="0" lang="en-US" altLang="en-US" sz="2400" b="1" dirty="0">
                <a:solidFill>
                  <a:schemeClr val="accent1"/>
                </a:solidFill>
              </a:rPr>
              <a:t>  	(different emphases with each prophet) </a:t>
            </a:r>
          </a:p>
          <a:p>
            <a:pPr>
              <a:spcBef>
                <a:spcPct val="0"/>
              </a:spcBef>
              <a:buClrTx/>
              <a:buFontTx/>
              <a:buNone/>
            </a:pPr>
            <a:endParaRPr kumimoji="0" lang="en-US" altLang="en-US" sz="2400" b="1" dirty="0"/>
          </a:p>
          <a:p>
            <a:pPr>
              <a:spcBef>
                <a:spcPct val="0"/>
              </a:spcBef>
              <a:buClrTx/>
              <a:buFontTx/>
              <a:buNone/>
            </a:pPr>
            <a:endParaRPr kumimoji="0" lang="en-US" altLang="en-US" sz="2400" b="1" dirty="0"/>
          </a:p>
          <a:p>
            <a:pPr>
              <a:spcBef>
                <a:spcPct val="0"/>
              </a:spcBef>
              <a:buClrTx/>
              <a:buFontTx/>
              <a:buNone/>
            </a:pPr>
            <a:endParaRPr kumimoji="0" lang="en-US" altLang="en-US" sz="2400" dirty="0">
              <a:latin typeface="Courier New" pitchFamily="49" charset="0"/>
            </a:endParaRPr>
          </a:p>
          <a:p>
            <a:pPr>
              <a:spcBef>
                <a:spcPct val="50000"/>
              </a:spcBef>
              <a:buClrTx/>
              <a:buFontTx/>
              <a:buNone/>
            </a:pPr>
            <a:endParaRPr kumimoji="0" lang="en-US" altLang="en-US" sz="2400" dirty="0"/>
          </a:p>
          <a:p>
            <a:pPr>
              <a:spcBef>
                <a:spcPct val="50000"/>
              </a:spcBef>
              <a:buClrTx/>
              <a:buFontTx/>
              <a:buNone/>
            </a:pPr>
            <a:endParaRPr kumimoji="0" lang="en-US" altLang="en-US" sz="2400" dirty="0"/>
          </a:p>
        </p:txBody>
      </p:sp>
      <p:sp>
        <p:nvSpPr>
          <p:cNvPr id="20483" name="Text Box 3"/>
          <p:cNvSpPr txBox="1">
            <a:spLocks noChangeArrowheads="1"/>
          </p:cNvSpPr>
          <p:nvPr/>
        </p:nvSpPr>
        <p:spPr bwMode="auto">
          <a:xfrm>
            <a:off x="1295400" y="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a:t>STRUCTURE OF HEBREW CANON (2 of 3)</a:t>
            </a:r>
          </a:p>
        </p:txBody>
      </p:sp>
      <p:pic>
        <p:nvPicPr>
          <p:cNvPr id="20484" name="Picture 4" descr="BD091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538" y="3048000"/>
            <a:ext cx="17954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 y="609600"/>
            <a:ext cx="88392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u="sng" dirty="0"/>
              <a:t>Writings</a:t>
            </a:r>
            <a:r>
              <a:rPr kumimoji="0" lang="en-US" altLang="en-US" sz="2400" b="1" dirty="0"/>
              <a:t> </a:t>
            </a:r>
          </a:p>
          <a:p>
            <a:pPr>
              <a:spcBef>
                <a:spcPct val="0"/>
              </a:spcBef>
              <a:buClrTx/>
              <a:buFontTx/>
              <a:buNone/>
            </a:pPr>
            <a:endParaRPr kumimoji="0" lang="en-US" altLang="en-US" sz="2400" b="1" dirty="0"/>
          </a:p>
          <a:p>
            <a:pPr>
              <a:spcBef>
                <a:spcPct val="0"/>
              </a:spcBef>
              <a:buClrTx/>
              <a:buFontTx/>
              <a:buNone/>
            </a:pPr>
            <a:r>
              <a:rPr kumimoji="0" lang="en-US" altLang="en-US" sz="2400" b="1" dirty="0"/>
              <a:t>1.  </a:t>
            </a:r>
            <a:r>
              <a:rPr kumimoji="0" lang="en-US" altLang="en-US" sz="2400" b="1" u="sng" dirty="0"/>
              <a:t>Traditional Domain</a:t>
            </a:r>
            <a:r>
              <a:rPr kumimoji="0" lang="en-US" altLang="en-US" sz="2400" b="1" dirty="0"/>
              <a:t>: varied, but wisdom literature associated </a:t>
            </a:r>
          </a:p>
          <a:p>
            <a:pPr>
              <a:spcBef>
                <a:spcPct val="0"/>
              </a:spcBef>
              <a:buClrTx/>
              <a:buFontTx/>
              <a:buNone/>
            </a:pPr>
            <a:r>
              <a:rPr kumimoji="0" lang="en-US" altLang="en-US" sz="2400" b="1" dirty="0"/>
              <a:t>     with the sage (collected knowledge, wisdom) </a:t>
            </a:r>
          </a:p>
          <a:p>
            <a:pPr>
              <a:spcBef>
                <a:spcPct val="0"/>
              </a:spcBef>
              <a:buClrTx/>
              <a:buFontTx/>
              <a:buNone/>
            </a:pPr>
            <a:r>
              <a:rPr kumimoji="0" lang="en-US" altLang="en-US" sz="2400" b="1" dirty="0"/>
              <a:t>2.  </a:t>
            </a:r>
            <a:r>
              <a:rPr kumimoji="0" lang="en-US" altLang="en-US" sz="2400" b="1" u="sng" dirty="0"/>
              <a:t>Literary Forms</a:t>
            </a:r>
            <a:r>
              <a:rPr kumimoji="0" lang="en-US" altLang="en-US" sz="2400" b="1" dirty="0"/>
              <a:t>: (varied) wisdom literature</a:t>
            </a:r>
            <a:r>
              <a:rPr kumimoji="0" lang="en-US" altLang="en-US" sz="2400" b="1" dirty="0">
                <a:solidFill>
                  <a:schemeClr val="accent1"/>
                </a:solidFill>
              </a:rPr>
              <a:t>, </a:t>
            </a:r>
            <a:r>
              <a:rPr kumimoji="0" lang="en-US" altLang="en-US" sz="2400" b="1" dirty="0" err="1">
                <a:solidFill>
                  <a:schemeClr val="accent1"/>
                </a:solidFill>
              </a:rPr>
              <a:t>hymnic</a:t>
            </a:r>
            <a:r>
              <a:rPr kumimoji="0" lang="en-US" altLang="en-US" sz="2400" b="1" dirty="0">
                <a:solidFill>
                  <a:schemeClr val="accent1"/>
                </a:solidFill>
              </a:rPr>
              <a:t> lit.</a:t>
            </a:r>
            <a:r>
              <a:rPr kumimoji="0" lang="en-US" altLang="en-US" sz="2400" b="1" dirty="0"/>
              <a:t>, </a:t>
            </a:r>
          </a:p>
          <a:p>
            <a:pPr>
              <a:spcBef>
                <a:spcPct val="0"/>
              </a:spcBef>
              <a:buClrTx/>
              <a:buFontTx/>
              <a:buNone/>
            </a:pPr>
            <a:r>
              <a:rPr kumimoji="0" lang="en-US" altLang="en-US" sz="2400" b="1" dirty="0"/>
              <a:t>     historical narrative, story </a:t>
            </a:r>
          </a:p>
          <a:p>
            <a:pPr>
              <a:spcBef>
                <a:spcPct val="0"/>
              </a:spcBef>
              <a:buClrTx/>
              <a:buFontTx/>
              <a:buNone/>
            </a:pPr>
            <a:r>
              <a:rPr kumimoji="0" lang="en-US" altLang="en-US" sz="2400" b="1" dirty="0"/>
              <a:t>3.  </a:t>
            </a:r>
            <a:r>
              <a:rPr kumimoji="0" lang="en-US" altLang="en-US" sz="2400" b="1" u="sng" dirty="0"/>
              <a:t>Functions</a:t>
            </a:r>
            <a:r>
              <a:rPr kumimoji="0" lang="en-US" altLang="en-US" sz="2400" b="1" dirty="0"/>
              <a:t>: (varied) </a:t>
            </a:r>
          </a:p>
          <a:p>
            <a:pPr>
              <a:spcBef>
                <a:spcPct val="0"/>
              </a:spcBef>
              <a:buClrTx/>
              <a:buFontTx/>
              <a:buNone/>
            </a:pPr>
            <a:r>
              <a:rPr kumimoji="0" lang="en-US" altLang="en-US" sz="2400" b="1" dirty="0"/>
              <a:t>       a. wisdom: teach about the </a:t>
            </a:r>
            <a:r>
              <a:rPr kumimoji="0" lang="en-US" altLang="en-US" sz="2400" b="1" dirty="0">
                <a:solidFill>
                  <a:srgbClr val="C00000"/>
                </a:solidFill>
              </a:rPr>
              <a:t>nature of life</a:t>
            </a:r>
            <a:r>
              <a:rPr kumimoji="0" lang="en-US" altLang="en-US" sz="2400" b="1" dirty="0"/>
              <a:t> and </a:t>
            </a:r>
            <a:r>
              <a:rPr kumimoji="0" lang="en-US" altLang="en-US" sz="2400" b="1" dirty="0">
                <a:solidFill>
                  <a:srgbClr val="C00000"/>
                </a:solidFill>
              </a:rPr>
              <a:t>how to live </a:t>
            </a:r>
          </a:p>
          <a:p>
            <a:pPr>
              <a:spcBef>
                <a:spcPct val="0"/>
              </a:spcBef>
              <a:buClrTx/>
              <a:buFontTx/>
              <a:buNone/>
            </a:pPr>
            <a:r>
              <a:rPr kumimoji="0" lang="en-US" altLang="en-US" sz="2400" b="1" dirty="0">
                <a:solidFill>
                  <a:srgbClr val="C00000"/>
                </a:solidFill>
              </a:rPr>
              <a:t>             skillfully</a:t>
            </a:r>
            <a:r>
              <a:rPr kumimoji="0" lang="en-US" altLang="en-US" sz="2400" b="1" dirty="0"/>
              <a:t> </a:t>
            </a:r>
          </a:p>
          <a:p>
            <a:pPr>
              <a:spcBef>
                <a:spcPct val="0"/>
              </a:spcBef>
              <a:buClrTx/>
              <a:buFontTx/>
              <a:buNone/>
            </a:pPr>
            <a:r>
              <a:rPr kumimoji="0" lang="en-US" altLang="en-US" sz="2400" b="1" dirty="0">
                <a:solidFill>
                  <a:schemeClr val="accent1"/>
                </a:solidFill>
              </a:rPr>
              <a:t>       b. hymnic: implicit theology, guidance and encouragement in </a:t>
            </a:r>
            <a:br>
              <a:rPr kumimoji="0" lang="en-US" altLang="en-US" sz="2400" b="1" dirty="0">
                <a:solidFill>
                  <a:schemeClr val="accent1"/>
                </a:solidFill>
              </a:rPr>
            </a:br>
            <a:r>
              <a:rPr kumimoji="0" lang="en-US" altLang="en-US" sz="2400" b="1" dirty="0">
                <a:solidFill>
                  <a:schemeClr val="accent1"/>
                </a:solidFill>
              </a:rPr>
              <a:t>             expressions of prayer, worship and celebration</a:t>
            </a:r>
            <a:r>
              <a:rPr kumimoji="0" lang="en-US" altLang="en-US" sz="2400" b="1" dirty="0"/>
              <a:t> </a:t>
            </a:r>
          </a:p>
          <a:p>
            <a:pPr>
              <a:spcBef>
                <a:spcPct val="0"/>
              </a:spcBef>
              <a:buClrTx/>
              <a:buFontTx/>
              <a:buNone/>
            </a:pPr>
            <a:r>
              <a:rPr kumimoji="0" lang="en-US" altLang="en-US" sz="2400" b="1" dirty="0"/>
              <a:t>       c. narrative: (same as under "Former Prophets")</a:t>
            </a:r>
          </a:p>
          <a:p>
            <a:pPr>
              <a:spcBef>
                <a:spcPts val="0"/>
              </a:spcBef>
              <a:buClrTx/>
              <a:buFontTx/>
              <a:buNone/>
            </a:pPr>
            <a:r>
              <a:rPr kumimoji="0" lang="en-US" altLang="en-US" sz="2400" b="1" dirty="0">
                <a:solidFill>
                  <a:srgbClr val="C00000"/>
                </a:solidFill>
              </a:rPr>
              <a:t>Note: </a:t>
            </a:r>
          </a:p>
          <a:p>
            <a:pPr>
              <a:spcBef>
                <a:spcPts val="0"/>
              </a:spcBef>
              <a:buClrTx/>
              <a:buFontTx/>
              <a:buNone/>
            </a:pPr>
            <a:r>
              <a:rPr kumimoji="0" lang="en-US" altLang="en-US" sz="2400" b="1" dirty="0"/>
              <a:t>In the Hebrew Bible, Daniel, a wise age in the rulers’ </a:t>
            </a:r>
            <a:br>
              <a:rPr kumimoji="0" lang="en-US" altLang="en-US" sz="2400" b="1" dirty="0"/>
            </a:br>
            <a:r>
              <a:rPr kumimoji="0" lang="en-US" altLang="en-US" sz="2400" b="1" dirty="0"/>
              <a:t>court, is with the Writings and not with the Prophets!  </a:t>
            </a:r>
            <a:br>
              <a:rPr kumimoji="0" lang="en-US" altLang="en-US" sz="2400" b="1" dirty="0"/>
            </a:br>
            <a:r>
              <a:rPr kumimoji="0" lang="en-US" altLang="en-US" sz="2400" b="1" dirty="0"/>
              <a:t>How might that influence how one reads Daniel?</a:t>
            </a:r>
          </a:p>
        </p:txBody>
      </p:sp>
      <p:sp>
        <p:nvSpPr>
          <p:cNvPr id="21507" name="Text Box 3"/>
          <p:cNvSpPr txBox="1">
            <a:spLocks noChangeArrowheads="1"/>
          </p:cNvSpPr>
          <p:nvPr/>
        </p:nvSpPr>
        <p:spPr bwMode="auto">
          <a:xfrm>
            <a:off x="228600" y="0"/>
            <a:ext cx="868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STRUCTURE OF HEBREW CANON (3 of 3)</a:t>
            </a:r>
          </a:p>
          <a:p>
            <a:pPr>
              <a:spcBef>
                <a:spcPct val="50000"/>
              </a:spcBef>
              <a:buClrTx/>
              <a:buFontTx/>
              <a:buNone/>
            </a:pPr>
            <a:endParaRPr kumimoji="0" lang="en-US" altLang="en-US" sz="2400"/>
          </a:p>
        </p:txBody>
      </p:sp>
      <p:pic>
        <p:nvPicPr>
          <p:cNvPr id="21508" name="Picture 4" descr="j01281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7248" y="4354498"/>
            <a:ext cx="145435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t>Israelite Functionaries and Institutions (HO, p. 8)</a:t>
            </a:r>
          </a:p>
        </p:txBody>
      </p:sp>
      <p:sp>
        <p:nvSpPr>
          <p:cNvPr id="83971" name="Text Box 3"/>
          <p:cNvSpPr txBox="1">
            <a:spLocks noChangeArrowheads="1"/>
          </p:cNvSpPr>
          <p:nvPr/>
        </p:nvSpPr>
        <p:spPr bwMode="auto">
          <a:xfrm>
            <a:off x="0" y="477253"/>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King: </a:t>
            </a:r>
          </a:p>
          <a:p>
            <a:pPr>
              <a:spcBef>
                <a:spcPct val="0"/>
              </a:spcBef>
              <a:buClrTx/>
              <a:buFontTx/>
              <a:buNone/>
            </a:pPr>
            <a:r>
              <a:rPr kumimoji="0" lang="en-US" altLang="en-US" sz="2400" dirty="0"/>
              <a:t>monarchy, national identity, term "messiah," Davidic dynasty </a:t>
            </a:r>
          </a:p>
          <a:p>
            <a:pPr>
              <a:spcBef>
                <a:spcPct val="0"/>
              </a:spcBef>
              <a:buClrTx/>
              <a:buFontTx/>
              <a:buNone/>
            </a:pPr>
            <a:r>
              <a:rPr kumimoji="0" lang="en-US" altLang="en-US" sz="2400" dirty="0">
                <a:solidFill>
                  <a:schemeClr val="accent1"/>
                </a:solidFill>
              </a:rPr>
              <a:t>NT: David lineage, Messiah, messianic &amp; political expectation of Jesus’ day</a:t>
            </a:r>
          </a:p>
          <a:p>
            <a:pPr>
              <a:spcBef>
                <a:spcPct val="0"/>
              </a:spcBef>
              <a:buClrTx/>
              <a:buFontTx/>
              <a:buNone/>
            </a:pPr>
            <a:r>
              <a:rPr kumimoji="0" lang="en-US" altLang="en-US" sz="2400" b="1" dirty="0">
                <a:solidFill>
                  <a:srgbClr val="C00000"/>
                </a:solidFill>
              </a:rPr>
              <a:t>Priest:</a:t>
            </a:r>
            <a:r>
              <a:rPr kumimoji="0" lang="en-US" altLang="en-US" sz="2400" dirty="0">
                <a:solidFill>
                  <a:srgbClr val="C00000"/>
                </a:solidFill>
              </a:rPr>
              <a:t> </a:t>
            </a:r>
          </a:p>
          <a:p>
            <a:pPr>
              <a:spcBef>
                <a:spcPct val="0"/>
              </a:spcBef>
              <a:buClrTx/>
              <a:buFontTx/>
              <a:buNone/>
            </a:pPr>
            <a:r>
              <a:rPr kumimoji="0" lang="en-US" altLang="en-US" sz="2400" dirty="0">
                <a:latin typeface="+mj-lt"/>
              </a:rPr>
              <a:t>Cultic rituals, holiness &amp; purity systems, sacrificial system, Temple, Law</a:t>
            </a:r>
          </a:p>
          <a:p>
            <a:pPr>
              <a:spcBef>
                <a:spcPct val="0"/>
              </a:spcBef>
              <a:buClrTx/>
              <a:buFontTx/>
              <a:buNone/>
            </a:pPr>
            <a:r>
              <a:rPr kumimoji="0" lang="en-US" altLang="en-US" sz="2400" dirty="0">
                <a:solidFill>
                  <a:schemeClr val="accent1"/>
                </a:solidFill>
                <a:latin typeface="+mj-lt"/>
              </a:rPr>
              <a:t>NT: impurity &amp; sacrificial imagery, </a:t>
            </a:r>
            <a:r>
              <a:rPr lang="en-US" sz="2400" dirty="0">
                <a:solidFill>
                  <a:schemeClr val="accent1"/>
                </a:solidFill>
                <a:latin typeface="+mj-lt"/>
                <a:ea typeface="Calibri" panose="020F0502020204030204" pitchFamily="34" charset="0"/>
                <a:cs typeface="Courier New" panose="02070309020205020404" pitchFamily="49" charset="0"/>
              </a:rPr>
              <a:t>Jesus as High Priest, Mercy Seat (Rom 3:25), sin offering (2Cor 5:21; Rom 8:3), sanctifying blood</a:t>
            </a:r>
            <a:r>
              <a:rPr lang="en-US" sz="2400" dirty="0">
                <a:latin typeface="+mj-lt"/>
                <a:ea typeface="Calibri" panose="020F0502020204030204" pitchFamily="34" charset="0"/>
                <a:cs typeface="Courier New" panose="02070309020205020404" pitchFamily="49" charset="0"/>
              </a:rPr>
              <a:t>; </a:t>
            </a:r>
            <a:br>
              <a:rPr kumimoji="0" lang="en-US" altLang="en-US" sz="2400" dirty="0">
                <a:solidFill>
                  <a:schemeClr val="accent1"/>
                </a:solidFill>
                <a:latin typeface="+mj-lt"/>
              </a:rPr>
            </a:br>
            <a:r>
              <a:rPr kumimoji="0" lang="en-US" altLang="en-US" sz="2400" dirty="0">
                <a:solidFill>
                  <a:schemeClr val="accent1"/>
                </a:solidFill>
                <a:latin typeface="+mj-lt"/>
              </a:rPr>
              <a:t>Sadducees; Christians as a royal priesthood</a:t>
            </a:r>
          </a:p>
          <a:p>
            <a:pPr>
              <a:spcBef>
                <a:spcPct val="0"/>
              </a:spcBef>
              <a:buClrTx/>
              <a:buFontTx/>
              <a:buNone/>
            </a:pPr>
            <a:r>
              <a:rPr kumimoji="0" lang="en-US" altLang="en-US" sz="2400" b="1" dirty="0"/>
              <a:t>Prophet:</a:t>
            </a:r>
          </a:p>
          <a:p>
            <a:pPr>
              <a:spcBef>
                <a:spcPct val="0"/>
              </a:spcBef>
              <a:buClrTx/>
              <a:buFontTx/>
              <a:buNone/>
            </a:pPr>
            <a:r>
              <a:rPr kumimoji="0" lang="en-US" altLang="en-US" sz="2400" dirty="0"/>
              <a:t>(unlike Ancient Near East: court/temple/shrine) independent "preacher"/ activist / demonstrator /conscience of the people </a:t>
            </a:r>
          </a:p>
          <a:p>
            <a:pPr>
              <a:spcBef>
                <a:spcPct val="0"/>
              </a:spcBef>
              <a:buClrTx/>
              <a:buFontTx/>
              <a:buNone/>
            </a:pPr>
            <a:r>
              <a:rPr kumimoji="0" lang="en-US" altLang="en-US" sz="2400" dirty="0">
                <a:solidFill>
                  <a:schemeClr val="accent1"/>
                </a:solidFill>
              </a:rPr>
              <a:t>NT: John the B, Jesus, apostles, prophets, “pastors,” etc.   </a:t>
            </a:r>
          </a:p>
          <a:p>
            <a:pPr>
              <a:spcBef>
                <a:spcPct val="0"/>
              </a:spcBef>
              <a:buClrTx/>
              <a:buFontTx/>
              <a:buNone/>
            </a:pPr>
            <a:r>
              <a:rPr kumimoji="0" lang="en-US" altLang="en-US" sz="2400" b="1" dirty="0"/>
              <a:t>Sage:</a:t>
            </a:r>
            <a:r>
              <a:rPr kumimoji="0" lang="en-US" altLang="en-US" sz="2400" dirty="0"/>
              <a:t> </a:t>
            </a:r>
          </a:p>
          <a:p>
            <a:pPr>
              <a:spcBef>
                <a:spcPct val="0"/>
              </a:spcBef>
              <a:buClrTx/>
              <a:buFontTx/>
              <a:buNone/>
            </a:pPr>
            <a:r>
              <a:rPr kumimoji="0" lang="en-US" altLang="en-US" sz="2400" dirty="0"/>
              <a:t>court (school?) scribe (palace &amp; temple); Joseph, Daniel</a:t>
            </a:r>
          </a:p>
          <a:p>
            <a:pPr>
              <a:spcBef>
                <a:spcPct val="0"/>
              </a:spcBef>
              <a:buClrTx/>
              <a:buFontTx/>
              <a:buNone/>
            </a:pPr>
            <a:r>
              <a:rPr kumimoji="0" lang="en-US" altLang="en-US" sz="2400" dirty="0">
                <a:solidFill>
                  <a:schemeClr val="accent1"/>
                </a:solidFill>
              </a:rPr>
              <a:t>NT: wisdom forms of Jesus' teaching, Pharisees, scribes and rabbis</a:t>
            </a:r>
            <a:r>
              <a:rPr kumimoji="0" lang="en-US" altLang="en-US" sz="2400" dirty="0"/>
              <a:t>. </a:t>
            </a:r>
          </a:p>
          <a:p>
            <a:pPr>
              <a:spcBef>
                <a:spcPct val="0"/>
              </a:spcBef>
              <a:buClrTx/>
              <a:buFontTx/>
              <a:buNone/>
            </a:pPr>
            <a:r>
              <a:rPr kumimoji="0" lang="en-US" altLang="en-US" sz="2400" b="1" dirty="0">
                <a:solidFill>
                  <a:srgbClr val="C00000"/>
                </a:solidFill>
              </a:rPr>
              <a:t>NT assumes knowledge of these roles and institutions.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9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97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9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97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97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97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3971">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a:xfrm>
            <a:off x="0" y="0"/>
            <a:ext cx="9144000" cy="762000"/>
          </a:xfrm>
        </p:spPr>
        <p:txBody>
          <a:bodyPr/>
          <a:lstStyle/>
          <a:p>
            <a:pPr algn="ctr"/>
            <a:r>
              <a:rPr lang="en-US" altLang="en-US"/>
              <a:t>Introduction to Hymnic Lit.</a:t>
            </a:r>
          </a:p>
        </p:txBody>
      </p:sp>
      <p:sp>
        <p:nvSpPr>
          <p:cNvPr id="198659" name="Text Box 3"/>
          <p:cNvSpPr txBox="1">
            <a:spLocks noChangeArrowheads="1"/>
          </p:cNvSpPr>
          <p:nvPr/>
        </p:nvSpPr>
        <p:spPr bwMode="auto">
          <a:xfrm>
            <a:off x="414337" y="1066800"/>
            <a:ext cx="8120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t>If a “pocket” New Testament includes just one book from the Old Testament, which book is usually included?</a:t>
            </a:r>
          </a:p>
          <a:p>
            <a:pPr>
              <a:spcBef>
                <a:spcPct val="50000"/>
              </a:spcBef>
            </a:pPr>
            <a:endParaRPr lang="en-US" altLang="en-US" b="1" dirty="0"/>
          </a:p>
        </p:txBody>
      </p:sp>
      <p:graphicFrame>
        <p:nvGraphicFramePr>
          <p:cNvPr id="198660" name="Object 4"/>
          <p:cNvGraphicFramePr>
            <a:graphicFrameLocks noChangeAspect="1"/>
          </p:cNvGraphicFramePr>
          <p:nvPr>
            <p:extLst>
              <p:ext uri="{D42A27DB-BD31-4B8C-83A1-F6EECF244321}">
                <p14:modId xmlns:p14="http://schemas.microsoft.com/office/powerpoint/2010/main" val="1956690918"/>
              </p:ext>
            </p:extLst>
          </p:nvPr>
        </p:nvGraphicFramePr>
        <p:xfrm>
          <a:off x="5638800" y="1870184"/>
          <a:ext cx="1960563" cy="1736616"/>
        </p:xfrm>
        <a:graphic>
          <a:graphicData uri="http://schemas.openxmlformats.org/presentationml/2006/ole">
            <mc:AlternateContent xmlns:mc="http://schemas.openxmlformats.org/markup-compatibility/2006">
              <mc:Choice xmlns:v="urn:schemas-microsoft-com:vml" Requires="v">
                <p:oleObj name="Clip" r:id="rId2" imgW="1960200" imgH="1737360" progId="MS_ClipArt_Gallery.5">
                  <p:embed/>
                </p:oleObj>
              </mc:Choice>
              <mc:Fallback>
                <p:oleObj name="Clip" r:id="rId2" imgW="1960200" imgH="1737360" progId="MS_ClipArt_Gallery.5">
                  <p:embed/>
                  <p:pic>
                    <p:nvPicPr>
                      <p:cNvPr id="19866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70184"/>
                        <a:ext cx="1960563" cy="1736616"/>
                      </a:xfrm>
                      <a:prstGeom prst="rect">
                        <a:avLst/>
                      </a:prstGeom>
                      <a:noFill/>
                      <a:ln>
                        <a:noFill/>
                      </a:ln>
                      <a:effectLst/>
                    </p:spPr>
                  </p:pic>
                </p:oleObj>
              </mc:Fallback>
            </mc:AlternateContent>
          </a:graphicData>
        </a:graphic>
      </p:graphicFrame>
      <p:graphicFrame>
        <p:nvGraphicFramePr>
          <p:cNvPr id="198661" name="Object 5"/>
          <p:cNvGraphicFramePr>
            <a:graphicFrameLocks noChangeAspect="1"/>
          </p:cNvGraphicFramePr>
          <p:nvPr/>
        </p:nvGraphicFramePr>
        <p:xfrm>
          <a:off x="7961313" y="1676400"/>
          <a:ext cx="768350" cy="2057400"/>
        </p:xfrm>
        <a:graphic>
          <a:graphicData uri="http://schemas.openxmlformats.org/presentationml/2006/ole">
            <mc:AlternateContent xmlns:mc="http://schemas.openxmlformats.org/markup-compatibility/2006">
              <mc:Choice xmlns:v="urn:schemas-microsoft-com:vml" Requires="v">
                <p:oleObj name="Clip" r:id="rId4" imgW="652680" imgH="1747080" progId="MS_ClipArt_Gallery.5">
                  <p:embed/>
                </p:oleObj>
              </mc:Choice>
              <mc:Fallback>
                <p:oleObj name="Clip" r:id="rId4" imgW="652680" imgH="1747080" progId="MS_ClipArt_Gallery.5">
                  <p:embed/>
                  <p:pic>
                    <p:nvPicPr>
                      <p:cNvPr id="19866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13" y="1676400"/>
                        <a:ext cx="76835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8662" name="Text Box 6"/>
          <p:cNvSpPr txBox="1">
            <a:spLocks noChangeArrowheads="1"/>
          </p:cNvSpPr>
          <p:nvPr/>
        </p:nvSpPr>
        <p:spPr bwMode="auto">
          <a:xfrm>
            <a:off x="414337" y="2616706"/>
            <a:ext cx="85010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t>Why do think this book?</a:t>
            </a:r>
          </a:p>
          <a:p>
            <a:pPr>
              <a:spcBef>
                <a:spcPct val="50000"/>
              </a:spcBef>
            </a:pPr>
            <a:endParaRPr lang="en-US" altLang="en-US" b="1" dirty="0"/>
          </a:p>
          <a:p>
            <a:pPr>
              <a:spcBef>
                <a:spcPct val="50000"/>
              </a:spcBef>
            </a:pPr>
            <a:r>
              <a:rPr lang="en-US" altLang="en-US" b="1" dirty="0"/>
              <a:t>How would you currently describe the “book” of Psalms?</a:t>
            </a:r>
          </a:p>
          <a:p>
            <a:pPr>
              <a:spcBef>
                <a:spcPct val="50000"/>
              </a:spcBef>
            </a:pPr>
            <a:endParaRPr lang="en-US" altLang="en-US" b="1" dirty="0"/>
          </a:p>
          <a:p>
            <a:pPr>
              <a:spcBef>
                <a:spcPct val="50000"/>
              </a:spcBef>
            </a:pPr>
            <a:r>
              <a:rPr lang="en-US" altLang="en-US" b="1" dirty="0"/>
              <a:t>What has the Book of Psalms meant to you? / What role should it have in the life of the Church?</a:t>
            </a:r>
          </a:p>
        </p:txBody>
      </p:sp>
    </p:spTree>
    <p:extLst>
      <p:ext uri="{BB962C8B-B14F-4D97-AF65-F5344CB8AC3E}">
        <p14:creationId xmlns:p14="http://schemas.microsoft.com/office/powerpoint/2010/main" val="3439844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 calcmode="lin" valueType="num">
                                      <p:cBhvr additive="base">
                                        <p:cTn id="7" dur="500" fill="hold"/>
                                        <p:tgtEl>
                                          <p:spTgt spid="198659"/>
                                        </p:tgtEl>
                                        <p:attrNameLst>
                                          <p:attrName>ppt_x</p:attrName>
                                        </p:attrNameLst>
                                      </p:cBhvr>
                                      <p:tavLst>
                                        <p:tav tm="0">
                                          <p:val>
                                            <p:strVal val="0-#ppt_w/2"/>
                                          </p:val>
                                        </p:tav>
                                        <p:tav tm="100000">
                                          <p:val>
                                            <p:strVal val="#ppt_x"/>
                                          </p:val>
                                        </p:tav>
                                      </p:tavLst>
                                    </p:anim>
                                    <p:anim calcmode="lin" valueType="num">
                                      <p:cBhvr additive="base">
                                        <p:cTn id="8" dur="500" fill="hold"/>
                                        <p:tgtEl>
                                          <p:spTgt spid="1986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98660"/>
                                        </p:tgtEl>
                                        <p:attrNameLst>
                                          <p:attrName>style.visibility</p:attrName>
                                        </p:attrNameLst>
                                      </p:cBhvr>
                                      <p:to>
                                        <p:strVal val="visible"/>
                                      </p:to>
                                    </p:set>
                                    <p:anim calcmode="lin" valueType="num">
                                      <p:cBhvr additive="base">
                                        <p:cTn id="12" dur="500" fill="hold"/>
                                        <p:tgtEl>
                                          <p:spTgt spid="198660"/>
                                        </p:tgtEl>
                                        <p:attrNameLst>
                                          <p:attrName>ppt_x</p:attrName>
                                        </p:attrNameLst>
                                      </p:cBhvr>
                                      <p:tavLst>
                                        <p:tav tm="0">
                                          <p:val>
                                            <p:strVal val="1+#ppt_w/2"/>
                                          </p:val>
                                        </p:tav>
                                        <p:tav tm="100000">
                                          <p:val>
                                            <p:strVal val="#ppt_x"/>
                                          </p:val>
                                        </p:tav>
                                      </p:tavLst>
                                    </p:anim>
                                    <p:anim calcmode="lin" valueType="num">
                                      <p:cBhvr additive="base">
                                        <p:cTn id="13" dur="500" fill="hold"/>
                                        <p:tgtEl>
                                          <p:spTgt spid="19866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198661"/>
                                        </p:tgtEl>
                                        <p:attrNameLst>
                                          <p:attrName>style.visibility</p:attrName>
                                        </p:attrNameLst>
                                      </p:cBhvr>
                                      <p:to>
                                        <p:strVal val="visible"/>
                                      </p:to>
                                    </p:set>
                                    <p:anim calcmode="lin" valueType="num">
                                      <p:cBhvr additive="base">
                                        <p:cTn id="17" dur="500" fill="hold"/>
                                        <p:tgtEl>
                                          <p:spTgt spid="198661"/>
                                        </p:tgtEl>
                                        <p:attrNameLst>
                                          <p:attrName>ppt_x</p:attrName>
                                        </p:attrNameLst>
                                      </p:cBhvr>
                                      <p:tavLst>
                                        <p:tav tm="0">
                                          <p:val>
                                            <p:strVal val="1+#ppt_w/2"/>
                                          </p:val>
                                        </p:tav>
                                        <p:tav tm="100000">
                                          <p:val>
                                            <p:strVal val="#ppt_x"/>
                                          </p:val>
                                        </p:tav>
                                      </p:tavLst>
                                    </p:anim>
                                    <p:anim calcmode="lin" valueType="num">
                                      <p:cBhvr additive="base">
                                        <p:cTn id="18" dur="500" fill="hold"/>
                                        <p:tgtEl>
                                          <p:spTgt spid="19866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8662">
                                            <p:txEl>
                                              <p:pRg st="0" end="0"/>
                                            </p:txEl>
                                          </p:spTgt>
                                        </p:tgtEl>
                                        <p:attrNameLst>
                                          <p:attrName>style.visibility</p:attrName>
                                        </p:attrNameLst>
                                      </p:cBhvr>
                                      <p:to>
                                        <p:strVal val="visible"/>
                                      </p:to>
                                    </p:set>
                                    <p:anim calcmode="lin" valueType="num">
                                      <p:cBhvr additive="base">
                                        <p:cTn id="23" dur="500" fill="hold"/>
                                        <p:tgtEl>
                                          <p:spTgt spid="19866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86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98662">
                                            <p:txEl>
                                              <p:pRg st="2" end="2"/>
                                            </p:txEl>
                                          </p:spTgt>
                                        </p:tgtEl>
                                        <p:attrNameLst>
                                          <p:attrName>style.visibility</p:attrName>
                                        </p:attrNameLst>
                                      </p:cBhvr>
                                      <p:to>
                                        <p:strVal val="visible"/>
                                      </p:to>
                                    </p:set>
                                    <p:anim calcmode="lin" valueType="num">
                                      <p:cBhvr additive="base">
                                        <p:cTn id="29" dur="500" fill="hold"/>
                                        <p:tgtEl>
                                          <p:spTgt spid="198662">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986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8662">
                                            <p:txEl>
                                              <p:pRg st="4" end="4"/>
                                            </p:txEl>
                                          </p:spTgt>
                                        </p:tgtEl>
                                        <p:attrNameLst>
                                          <p:attrName>style.visibility</p:attrName>
                                        </p:attrNameLst>
                                      </p:cBhvr>
                                      <p:to>
                                        <p:strVal val="visible"/>
                                      </p:to>
                                    </p:set>
                                    <p:anim calcmode="lin" valueType="num">
                                      <p:cBhvr additive="base">
                                        <p:cTn id="35" dur="500" fill="hold"/>
                                        <p:tgtEl>
                                          <p:spTgt spid="19866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9866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P spid="19866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3048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b="1" dirty="0"/>
              <a:t>Introduction</a:t>
            </a:r>
          </a:p>
        </p:txBody>
      </p:sp>
      <p:sp>
        <p:nvSpPr>
          <p:cNvPr id="44035" name="Text Box 3"/>
          <p:cNvSpPr txBox="1">
            <a:spLocks noChangeArrowheads="1"/>
          </p:cNvSpPr>
          <p:nvPr/>
        </p:nvSpPr>
        <p:spPr bwMode="auto">
          <a:xfrm>
            <a:off x="457200" y="3429000"/>
            <a:ext cx="84042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mn-lt"/>
              </a:rPr>
              <a:t>	Where does one find finer words of joy than in the psalms of praise and thanksgiving?  There you look into the hearts of all saints, as into fair and pleasant gardens, yes, as into heaven itself.  There you see what fine and pleasant flowers of the heart spring up from all sorts of fair and happy thoughts toward God, because of his blessings.  </a:t>
            </a:r>
          </a:p>
        </p:txBody>
      </p:sp>
      <p:pic>
        <p:nvPicPr>
          <p:cNvPr id="44036" name="Picture 4" descr="Martin_Luther_portrai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28600"/>
            <a:ext cx="23082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0" y="1295400"/>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latin typeface="+mn-lt"/>
              </a:rPr>
              <a:t>Martin Luther on the Book of Psalms:</a:t>
            </a:r>
            <a:endParaRPr lang="en-US" altLang="en-US" dirty="0">
              <a:latin typeface="+mn-lt"/>
            </a:endParaRPr>
          </a:p>
        </p:txBody>
      </p:sp>
    </p:spTree>
    <p:extLst>
      <p:ext uri="{BB962C8B-B14F-4D97-AF65-F5344CB8AC3E}">
        <p14:creationId xmlns:p14="http://schemas.microsoft.com/office/powerpoint/2010/main" val="1470406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133600" y="1066800"/>
            <a:ext cx="6781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mn-lt"/>
              </a:rPr>
              <a:t>On the other hand, where do you find deeper, more sorrowful, more pitiful words of sadness than in the psalms of lamentation?  There again you look into the hearts of all the saints, as into death, yes, as into hell itself.  How gloomy and dark it is there, with all kinds of troubled forebodings about the wrath of God! So, too, when they speak of fear and hope, they use such words that no painter could so depict for you fear or hope, and no Cicero or other orator so portray them.</a:t>
            </a:r>
          </a:p>
          <a:p>
            <a:r>
              <a:rPr lang="en-US" altLang="en-US" b="1" dirty="0">
                <a:latin typeface="+mn-lt"/>
              </a:rPr>
              <a:t>	</a:t>
            </a:r>
          </a:p>
        </p:txBody>
      </p:sp>
      <p:sp>
        <p:nvSpPr>
          <p:cNvPr id="45059" name="Text Box 3"/>
          <p:cNvSpPr txBox="1">
            <a:spLocks noChangeArrowheads="1"/>
          </p:cNvSpPr>
          <p:nvPr/>
        </p:nvSpPr>
        <p:spPr bwMode="auto">
          <a:xfrm>
            <a:off x="0" y="152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Luther cont.</a:t>
            </a:r>
          </a:p>
        </p:txBody>
      </p:sp>
      <p:pic>
        <p:nvPicPr>
          <p:cNvPr id="45060" name="Picture 4" descr="Martin_Luther_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1497013"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39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685800"/>
            <a:ext cx="6248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mn-lt"/>
              </a:rPr>
              <a:t>And that they speak these words to God and with God, this, I repeat, is the best thing of all.  This gives the words double earnestness and life….  Hence it is that the Psalter is the book of all saints; and everyone, in whatever situation he may be, finds in that situation psalms and words that fit his case, that suit him as if they were put there just for his sake, so that he could not put it better himself, or find or wish for anything better.</a:t>
            </a:r>
          </a:p>
        </p:txBody>
      </p:sp>
      <p:sp>
        <p:nvSpPr>
          <p:cNvPr id="46083" name="Text Box 3"/>
          <p:cNvSpPr txBox="1">
            <a:spLocks noChangeArrowheads="1"/>
          </p:cNvSpPr>
          <p:nvPr/>
        </p:nvSpPr>
        <p:spPr bwMode="auto">
          <a:xfrm>
            <a:off x="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Luther cont.</a:t>
            </a:r>
          </a:p>
        </p:txBody>
      </p:sp>
      <p:pic>
        <p:nvPicPr>
          <p:cNvPr id="46084" name="Picture 4" descr="Martin_Luther_portrai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762000"/>
            <a:ext cx="2228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0" y="60198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i="1"/>
              <a:t>Luther’s Works</a:t>
            </a:r>
            <a:r>
              <a:rPr lang="en-US" altLang="en-US" sz="1800" b="1"/>
              <a:t>, vol. 35: </a:t>
            </a:r>
            <a:r>
              <a:rPr lang="en-US" altLang="en-US" sz="1800" b="1" i="1"/>
              <a:t>Word and Sacrament I</a:t>
            </a:r>
            <a:r>
              <a:rPr lang="en-US" altLang="en-US" sz="1800" b="1"/>
              <a:t> (Fortress, 1960), pp. 255f.  Taken from P. Miller, </a:t>
            </a:r>
            <a:r>
              <a:rPr lang="en-US" altLang="en-US" sz="1800" b="1" i="1"/>
              <a:t>Interpreting the Psalms</a:t>
            </a:r>
            <a:r>
              <a:rPr lang="en-US" altLang="en-US" sz="1800" b="1"/>
              <a:t> (Fortress, 1986), pp. 19f.</a:t>
            </a:r>
            <a:endParaRPr lang="en-US" altLang="en-US" sz="1800"/>
          </a:p>
        </p:txBody>
      </p:sp>
    </p:spTree>
    <p:extLst>
      <p:ext uri="{BB962C8B-B14F-4D97-AF65-F5344CB8AC3E}">
        <p14:creationId xmlns:p14="http://schemas.microsoft.com/office/powerpoint/2010/main" val="196118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a:xfrm>
            <a:off x="304800" y="381000"/>
            <a:ext cx="8458200" cy="838200"/>
          </a:xfrm>
        </p:spPr>
        <p:txBody>
          <a:bodyPr/>
          <a:lstStyle/>
          <a:p>
            <a:r>
              <a:rPr lang="en-US" altLang="en-US" sz="4000" b="1" dirty="0"/>
              <a:t>PROCESS OF COMMUNICATION</a:t>
            </a:r>
            <a:r>
              <a:rPr lang="en-US" altLang="en-US" sz="4000" b="1" dirty="0">
                <a:solidFill>
                  <a:srgbClr val="C00000"/>
                </a:solidFill>
              </a:rPr>
              <a:t>*</a:t>
            </a:r>
          </a:p>
        </p:txBody>
      </p:sp>
      <p:pic>
        <p:nvPicPr>
          <p:cNvPr id="25603" name="Picture 11" descr="bd19923_[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828800" y="1447800"/>
            <a:ext cx="5410200" cy="2776538"/>
          </a:xfrm>
          <a:noFill/>
        </p:spPr>
      </p:pic>
      <p:sp>
        <p:nvSpPr>
          <p:cNvPr id="2" name="TextBox 1"/>
          <p:cNvSpPr txBox="1"/>
          <p:nvPr/>
        </p:nvSpPr>
        <p:spPr>
          <a:xfrm>
            <a:off x="609600" y="5029200"/>
            <a:ext cx="7772400" cy="1200329"/>
          </a:xfrm>
          <a:prstGeom prst="rect">
            <a:avLst/>
          </a:prstGeom>
          <a:noFill/>
        </p:spPr>
        <p:txBody>
          <a:bodyPr wrap="square" rtlCol="0">
            <a:spAutoFit/>
          </a:bodyPr>
          <a:lstStyle/>
          <a:p>
            <a:r>
              <a:rPr lang="en-US" b="1" dirty="0">
                <a:solidFill>
                  <a:srgbClr val="C00000"/>
                </a:solidFill>
              </a:rPr>
              <a:t>*</a:t>
            </a:r>
            <a:r>
              <a:rPr lang="en-US" b="1" dirty="0" err="1"/>
              <a:t>Metacognitively</a:t>
            </a:r>
            <a:r>
              <a:rPr lang="en-US" b="1" dirty="0"/>
              <a:t> applying common-sense understanding about what people do to communicate effectively, goes a long way to aiding biblical interpretation!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0" y="4572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solidFill>
                  <a:schemeClr val="accent1"/>
                </a:solidFill>
              </a:rPr>
              <a:t>IN CLASS EXERCISE  (discuss with a partner and take notes)</a:t>
            </a:r>
          </a:p>
          <a:p>
            <a:pPr>
              <a:spcBef>
                <a:spcPct val="50000"/>
              </a:spcBef>
              <a:buClrTx/>
              <a:buFontTx/>
              <a:buAutoNum type="arabicPeriod"/>
            </a:pPr>
            <a:r>
              <a:rPr kumimoji="0" lang="en-US" altLang="en-US" sz="2400" b="1" dirty="0"/>
              <a:t>How many different types of literature (genres) are commonly found in a hardcopy or online newspaper?  (Make a list.)</a:t>
            </a:r>
          </a:p>
          <a:p>
            <a:pPr>
              <a:spcBef>
                <a:spcPct val="50000"/>
              </a:spcBef>
              <a:buClrTx/>
              <a:buFontTx/>
              <a:buAutoNum type="arabicPeriod"/>
            </a:pPr>
            <a:r>
              <a:rPr kumimoji="0" lang="en-US" altLang="en-US" sz="2400" b="1" dirty="0"/>
              <a:t>Pick two quite different types from your list to think about.  How do you “read” those two types differently?  Identify: </a:t>
            </a:r>
            <a:br>
              <a:rPr kumimoji="0" lang="en-US" altLang="en-US" sz="2400" b="1" dirty="0"/>
            </a:br>
            <a:r>
              <a:rPr kumimoji="0" lang="en-US" altLang="en-US" sz="2400" b="1" dirty="0"/>
              <a:t>(a) the purposes/functions of each type, </a:t>
            </a:r>
            <a:br>
              <a:rPr kumimoji="0" lang="en-US" altLang="en-US" sz="2400" b="1" dirty="0"/>
            </a:br>
            <a:r>
              <a:rPr kumimoji="0" lang="en-US" altLang="en-US" sz="2400" b="1" dirty="0"/>
              <a:t>(b) what you expect to find in each type (info., style, structure), </a:t>
            </a:r>
            <a:br>
              <a:rPr kumimoji="0" lang="en-US" altLang="en-US" sz="2400" b="1" dirty="0"/>
            </a:br>
            <a:r>
              <a:rPr kumimoji="0" lang="en-US" altLang="en-US" sz="2400" b="1" dirty="0"/>
              <a:t>(c) the questions that will be in your mind as you read each type.</a:t>
            </a:r>
          </a:p>
          <a:p>
            <a:pPr>
              <a:spcBef>
                <a:spcPct val="50000"/>
              </a:spcBef>
              <a:buClrTx/>
              <a:buFontTx/>
              <a:buAutoNum type="arabicPeriod"/>
            </a:pPr>
            <a:r>
              <a:rPr kumimoji="0" lang="en-US" altLang="en-US" sz="2400" b="1" dirty="0"/>
              <a:t>What are the implications of this exercise for reading the Bible?</a:t>
            </a:r>
          </a:p>
        </p:txBody>
      </p:sp>
      <p:pic>
        <p:nvPicPr>
          <p:cNvPr id="26627" name="Picture 5" descr="j019534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419600"/>
            <a:ext cx="32766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DB7A27-0A44-093A-9A0C-BBE528337145}"/>
              </a:ext>
            </a:extLst>
          </p:cNvPr>
          <p:cNvSpPr txBox="1"/>
          <p:nvPr/>
        </p:nvSpPr>
        <p:spPr>
          <a:xfrm>
            <a:off x="5029200" y="5029200"/>
            <a:ext cx="3581400" cy="1107996"/>
          </a:xfrm>
          <a:prstGeom prst="rect">
            <a:avLst/>
          </a:prstGeom>
          <a:noFill/>
          <a:ln w="25400">
            <a:solidFill>
              <a:srgbClr val="C00000"/>
            </a:solidFill>
          </a:ln>
        </p:spPr>
        <p:txBody>
          <a:bodyPr wrap="square" rtlCol="0">
            <a:spAutoFit/>
          </a:bodyPr>
          <a:lstStyle/>
          <a:p>
            <a:r>
              <a:rPr lang="en-US" sz="2200" b="1" dirty="0">
                <a:solidFill>
                  <a:schemeClr val="accent1"/>
                </a:solidFill>
              </a:rPr>
              <a:t>Note: Fuller class exercise included with handouts, pp. 10-12.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0"/>
            <a:ext cx="85344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800" b="1" dirty="0"/>
          </a:p>
          <a:p>
            <a:pPr algn="ctr">
              <a:spcBef>
                <a:spcPct val="0"/>
              </a:spcBef>
              <a:buClrTx/>
              <a:buFontTx/>
              <a:buNone/>
            </a:pPr>
            <a:r>
              <a:rPr kumimoji="0" lang="en-US" altLang="en-US" sz="2800" b="1" dirty="0"/>
              <a:t>CLASS 1</a:t>
            </a:r>
          </a:p>
          <a:p>
            <a:pPr algn="ctr">
              <a:spcBef>
                <a:spcPct val="0"/>
              </a:spcBef>
              <a:buClrTx/>
              <a:buFontTx/>
              <a:buNone/>
            </a:pPr>
            <a:endParaRPr kumimoji="0" lang="en-US" altLang="en-US" sz="2400" b="1" dirty="0">
              <a:latin typeface="Courier New" pitchFamily="49" charset="0"/>
            </a:endParaRPr>
          </a:p>
          <a:p>
            <a:pPr>
              <a:spcBef>
                <a:spcPct val="0"/>
              </a:spcBef>
              <a:buClrTx/>
              <a:buFontTx/>
              <a:buNone/>
            </a:pPr>
            <a:r>
              <a:rPr kumimoji="0" lang="en-US" altLang="en-US" sz="2400" b="1" u="sng" dirty="0"/>
              <a:t>Assign:</a:t>
            </a:r>
            <a:r>
              <a:rPr kumimoji="0" lang="en-US" altLang="en-US" sz="2400" b="1" dirty="0"/>
              <a:t>  (see handouts pp 3-4, “Assignments”)</a:t>
            </a:r>
          </a:p>
          <a:p>
            <a:pPr>
              <a:spcBef>
                <a:spcPct val="0"/>
              </a:spcBef>
              <a:buClrTx/>
              <a:buFontTx/>
              <a:buNone/>
            </a:pPr>
            <a:endParaRPr kumimoji="0" lang="en-US" altLang="en-US" sz="2400" b="1" dirty="0"/>
          </a:p>
          <a:p>
            <a:pPr marL="457200" indent="-457200">
              <a:spcBef>
                <a:spcPct val="0"/>
              </a:spcBef>
              <a:buClrTx/>
              <a:buFont typeface="+mj-lt"/>
              <a:buAutoNum type="arabicParenR"/>
            </a:pPr>
            <a:r>
              <a:rPr kumimoji="0" lang="en-US" altLang="en-US" sz="2400" b="1" dirty="0"/>
              <a:t> Write a journal reflection entry (for each class)</a:t>
            </a:r>
          </a:p>
          <a:p>
            <a:pPr marL="457200" indent="-457200">
              <a:spcBef>
                <a:spcPct val="0"/>
              </a:spcBef>
              <a:buClrTx/>
              <a:buFont typeface="+mj-lt"/>
              <a:buAutoNum type="arabicParenR"/>
            </a:pPr>
            <a:r>
              <a:rPr kumimoji="0" lang="en-US" altLang="en-US" sz="2400" b="1" dirty="0"/>
              <a:t> Assignment #1.  (You will read 10 assigned psalms and come up with a tentative descriptive definition of psalms in general.  (Think about style and not just content.)</a:t>
            </a:r>
            <a:endParaRPr kumimoji="0" lang="en-US" altLang="en-US" sz="2400" b="1" u="sng" dirty="0"/>
          </a:p>
          <a:p>
            <a:pPr>
              <a:spcBef>
                <a:spcPct val="0"/>
              </a:spcBef>
              <a:buClrTx/>
              <a:buFontTx/>
              <a:buNone/>
            </a:pPr>
            <a:endParaRPr kumimoji="0" lang="en-US" altLang="en-US" sz="2400" b="1" u="sng" dirty="0"/>
          </a:p>
          <a:p>
            <a:pPr>
              <a:spcBef>
                <a:spcPct val="0"/>
              </a:spcBef>
              <a:buClrTx/>
              <a:buFontTx/>
              <a:buNone/>
            </a:pPr>
            <a:endParaRPr kumimoji="0" lang="en-US" altLang="en-US" sz="2400" b="1" u="sng" dirty="0"/>
          </a:p>
          <a:p>
            <a:pPr>
              <a:spcBef>
                <a:spcPct val="0"/>
              </a:spcBef>
              <a:buClrTx/>
              <a:buFontTx/>
              <a:buNone/>
            </a:pPr>
            <a:r>
              <a:rPr kumimoji="0" lang="en-US" altLang="en-US" sz="2400" b="1" u="sng" dirty="0"/>
              <a:t>Day Objectives:</a:t>
            </a:r>
            <a:r>
              <a:rPr kumimoji="0" lang="en-US" altLang="en-US" sz="2400" b="1" dirty="0"/>
              <a:t> </a:t>
            </a:r>
          </a:p>
          <a:p>
            <a:pPr>
              <a:spcBef>
                <a:spcPct val="0"/>
              </a:spcBef>
              <a:buClrTx/>
              <a:buFontTx/>
              <a:buNone/>
            </a:pPr>
            <a:r>
              <a:rPr kumimoji="0" lang="en-US" altLang="en-US" sz="2400" b="1" dirty="0"/>
              <a:t> 1) Reflect on a simple, close reading.</a:t>
            </a:r>
          </a:p>
          <a:p>
            <a:pPr>
              <a:spcBef>
                <a:spcPct val="0"/>
              </a:spcBef>
              <a:buClrTx/>
              <a:buFontTx/>
              <a:buNone/>
            </a:pPr>
            <a:r>
              <a:rPr kumimoji="0" lang="en-US" altLang="en-US" sz="2400" b="1" dirty="0"/>
              <a:t> 2) Explain the course goals and objectives.</a:t>
            </a:r>
          </a:p>
          <a:p>
            <a:pPr>
              <a:spcBef>
                <a:spcPct val="0"/>
              </a:spcBef>
              <a:buClrTx/>
              <a:buFontTx/>
              <a:buNone/>
            </a:pPr>
            <a:r>
              <a:rPr kumimoji="0" lang="en-US" altLang="en-US" sz="2400" b="1" dirty="0"/>
              <a:t> 3) Identify the structure and content of the Hebrew Bible/OT.</a:t>
            </a:r>
            <a:br>
              <a:rPr kumimoji="0" lang="en-US" altLang="en-US" sz="2400" b="1" dirty="0"/>
            </a:br>
            <a:r>
              <a:rPr kumimoji="0" lang="en-US" altLang="en-US" sz="2400" b="1" dirty="0"/>
              <a:t> 4) Explain the process of successful communication and </a:t>
            </a:r>
            <a:br>
              <a:rPr kumimoji="0" lang="en-US" altLang="en-US" sz="2400" b="1" dirty="0"/>
            </a:br>
            <a:r>
              <a:rPr kumimoji="0" lang="en-US" altLang="en-US" sz="2400" b="1" dirty="0"/>
              <a:t>      how you can apply it to interpreting the Psalms (Bible). </a:t>
            </a:r>
          </a:p>
        </p:txBody>
      </p:sp>
      <p:graphicFrame>
        <p:nvGraphicFramePr>
          <p:cNvPr id="11267" name="Object 1024"/>
          <p:cNvGraphicFramePr>
            <a:graphicFrameLocks noChangeAspect="1"/>
          </p:cNvGraphicFramePr>
          <p:nvPr>
            <p:extLst>
              <p:ext uri="{D42A27DB-BD31-4B8C-83A1-F6EECF244321}">
                <p14:modId xmlns:p14="http://schemas.microsoft.com/office/powerpoint/2010/main" val="397864271"/>
              </p:ext>
            </p:extLst>
          </p:nvPr>
        </p:nvGraphicFramePr>
        <p:xfrm>
          <a:off x="6172200" y="3733800"/>
          <a:ext cx="1600200" cy="1292225"/>
        </p:xfrm>
        <a:graphic>
          <a:graphicData uri="http://schemas.openxmlformats.org/presentationml/2006/ole">
            <mc:AlternateContent xmlns:mc="http://schemas.openxmlformats.org/markup-compatibility/2006">
              <mc:Choice xmlns:v="urn:schemas-microsoft-com:vml" Requires="v">
                <p:oleObj name="Clip" r:id="rId3" imgW="1891894" imgH="1527048" progId="MS_ClipArt_Gallery.5">
                  <p:embed/>
                </p:oleObj>
              </mc:Choice>
              <mc:Fallback>
                <p:oleObj name="Clip" r:id="rId3" imgW="1891894" imgH="1527048" progId="MS_ClipArt_Gallery.5">
                  <p:embed/>
                  <p:pic>
                    <p:nvPicPr>
                      <p:cNvPr id="1126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733800"/>
                        <a:ext cx="1600200" cy="129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How we convey meaning (1 of 3)</a:t>
            </a:r>
          </a:p>
        </p:txBody>
      </p:sp>
      <p:sp>
        <p:nvSpPr>
          <p:cNvPr id="97283" name="Text Box 3"/>
          <p:cNvSpPr txBox="1">
            <a:spLocks noChangeArrowheads="1"/>
          </p:cNvSpPr>
          <p:nvPr/>
        </p:nvSpPr>
        <p:spPr bwMode="auto">
          <a:xfrm>
            <a:off x="0" y="99060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	What must two parties do for communication to take place 	effectively?</a:t>
            </a:r>
          </a:p>
          <a:p>
            <a:pPr>
              <a:spcBef>
                <a:spcPct val="50000"/>
              </a:spcBef>
              <a:buClrTx/>
              <a:buFontTx/>
              <a:buNone/>
            </a:pPr>
            <a:r>
              <a:rPr kumimoji="0" lang="en-US" altLang="en-US" sz="2400" b="1" dirty="0"/>
              <a:t>		</a:t>
            </a:r>
            <a:r>
              <a:rPr kumimoji="0" lang="en-US" altLang="en-US" sz="2400" b="1" dirty="0">
                <a:solidFill>
                  <a:schemeClr val="accent1"/>
                </a:solidFill>
              </a:rPr>
              <a:t>They must “play by the same rules.” (language, 			grammar, semantics, etc.)</a:t>
            </a:r>
          </a:p>
        </p:txBody>
      </p:sp>
      <p:sp>
        <p:nvSpPr>
          <p:cNvPr id="97284" name="Rectangle 4"/>
          <p:cNvSpPr>
            <a:spLocks noChangeArrowheads="1"/>
          </p:cNvSpPr>
          <p:nvPr/>
        </p:nvSpPr>
        <p:spPr bwMode="auto">
          <a:xfrm>
            <a:off x="0" y="4495800"/>
            <a:ext cx="88931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a:t>
            </a:r>
          </a:p>
          <a:p>
            <a:pPr>
              <a:spcBef>
                <a:spcPct val="50000"/>
              </a:spcBef>
              <a:buClrTx/>
              <a:buFontTx/>
              <a:buNone/>
            </a:pPr>
            <a:r>
              <a:rPr kumimoji="0" lang="en-US" altLang="en-US" sz="2400" b="1"/>
              <a:t>	What is the “meaning” of a text?</a:t>
            </a:r>
          </a:p>
          <a:p>
            <a:pPr>
              <a:spcBef>
                <a:spcPct val="50000"/>
              </a:spcBef>
              <a:buClrTx/>
              <a:buFontTx/>
              <a:buNone/>
            </a:pPr>
            <a:r>
              <a:rPr kumimoji="0" lang="en-US" altLang="en-US" sz="2400" b="1"/>
              <a:t>		</a:t>
            </a:r>
            <a:r>
              <a:rPr kumimoji="0" lang="en-US" altLang="en-US" sz="2400" b="1">
                <a:solidFill>
                  <a:schemeClr val="accent1"/>
                </a:solidFill>
              </a:rPr>
              <a:t>Meaning is the </a:t>
            </a:r>
            <a:r>
              <a:rPr kumimoji="0" lang="en-US" altLang="en-US" sz="2400" b="1" u="sng">
                <a:solidFill>
                  <a:schemeClr val="accent1"/>
                </a:solidFill>
              </a:rPr>
              <a:t>total impact</a:t>
            </a:r>
            <a:r>
              <a:rPr kumimoji="0" lang="en-US" altLang="en-US" sz="2400" b="1">
                <a:solidFill>
                  <a:schemeClr val="accent1"/>
                </a:solidFill>
              </a:rPr>
              <a:t> of the text on the reader.</a:t>
            </a:r>
          </a:p>
          <a:p>
            <a:pPr>
              <a:spcBef>
                <a:spcPct val="50000"/>
              </a:spcBef>
              <a:buClrTx/>
              <a:buFontTx/>
              <a:buNone/>
            </a:pPr>
            <a:r>
              <a:rPr kumimoji="0" lang="en-US" altLang="en-US" sz="2400" b="1">
                <a:solidFill>
                  <a:schemeClr val="accent1"/>
                </a:solidFill>
              </a:rPr>
              <a:t>		Meaning is conveyed by </a:t>
            </a:r>
            <a:r>
              <a:rPr kumimoji="0" lang="en-US" altLang="en-US" sz="2400" b="1" u="sng">
                <a:solidFill>
                  <a:schemeClr val="accent1"/>
                </a:solidFill>
              </a:rPr>
              <a:t>form</a:t>
            </a:r>
            <a:r>
              <a:rPr kumimoji="0" lang="en-US" altLang="en-US" sz="2400" b="1">
                <a:solidFill>
                  <a:schemeClr val="accent1"/>
                </a:solidFill>
              </a:rPr>
              <a:t> and </a:t>
            </a:r>
            <a:r>
              <a:rPr kumimoji="0" lang="en-US" altLang="en-US" sz="2400" b="1" u="sng">
                <a:solidFill>
                  <a:schemeClr val="accent1"/>
                </a:solidFill>
              </a:rPr>
              <a:t>content</a:t>
            </a:r>
            <a:r>
              <a:rPr kumimoji="0" lang="en-US" altLang="en-US" sz="2400" b="1">
                <a:solidFill>
                  <a:schemeClr val="accent1"/>
                </a:solidFill>
              </a:rPr>
              <a:t> together.</a:t>
            </a:r>
          </a:p>
        </p:txBody>
      </p:sp>
      <p:pic>
        <p:nvPicPr>
          <p:cNvPr id="27653" name="Picture 5" descr="j0285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7432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28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72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P spid="9728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How we convey meaning (2 of 3)</a:t>
            </a:r>
          </a:p>
        </p:txBody>
      </p:sp>
      <p:sp>
        <p:nvSpPr>
          <p:cNvPr id="98307" name="Text Box 3"/>
          <p:cNvSpPr txBox="1">
            <a:spLocks noChangeArrowheads="1"/>
          </p:cNvSpPr>
          <p:nvPr/>
        </p:nvSpPr>
        <p:spPr bwMode="auto">
          <a:xfrm>
            <a:off x="0" y="106680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	</a:t>
            </a:r>
            <a:r>
              <a:rPr kumimoji="0" lang="en-US" altLang="en-US" sz="2400" b="1"/>
              <a:t>What is the significance of </a:t>
            </a:r>
            <a:r>
              <a:rPr kumimoji="0" lang="en-US" altLang="en-US" sz="2400" b="1" u="sng"/>
              <a:t>form</a:t>
            </a:r>
            <a:r>
              <a:rPr kumimoji="0" lang="en-US" altLang="en-US" sz="2400" b="1"/>
              <a:t>?</a:t>
            </a:r>
          </a:p>
          <a:p>
            <a:pPr>
              <a:spcBef>
                <a:spcPct val="50000"/>
              </a:spcBef>
              <a:buClrTx/>
              <a:buFontTx/>
              <a:buNone/>
            </a:pPr>
            <a:r>
              <a:rPr kumimoji="0" lang="en-US" altLang="en-US" sz="2400" b="1"/>
              <a:t>		I shot him dead because because he was my foe.</a:t>
            </a:r>
            <a:endParaRPr kumimoji="0" lang="en-US" altLang="en-US" sz="2400"/>
          </a:p>
        </p:txBody>
      </p:sp>
      <p:sp>
        <p:nvSpPr>
          <p:cNvPr id="98308" name="Text Box 4"/>
          <p:cNvSpPr txBox="1">
            <a:spLocks noChangeArrowheads="1"/>
          </p:cNvSpPr>
          <p:nvPr/>
        </p:nvSpPr>
        <p:spPr bwMode="auto">
          <a:xfrm>
            <a:off x="0" y="2286000"/>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I shot him dead because--</a:t>
            </a:r>
          </a:p>
          <a:p>
            <a:pPr>
              <a:spcBef>
                <a:spcPct val="50000"/>
              </a:spcBef>
              <a:buClrTx/>
              <a:buFontTx/>
              <a:buNone/>
            </a:pPr>
            <a:r>
              <a:rPr kumimoji="0" lang="en-US" altLang="en-US" sz="2400" b="1"/>
              <a:t>		Because he was my foe,</a:t>
            </a:r>
          </a:p>
          <a:p>
            <a:pPr>
              <a:spcBef>
                <a:spcPct val="50000"/>
              </a:spcBef>
              <a:buClrTx/>
              <a:buFontTx/>
              <a:buNone/>
            </a:pPr>
            <a:r>
              <a:rPr kumimoji="0" lang="en-US" altLang="en-US" sz="2400" b="1"/>
              <a:t>		Just so: my foe of course he was;</a:t>
            </a:r>
          </a:p>
          <a:p>
            <a:pPr>
              <a:spcBef>
                <a:spcPct val="50000"/>
              </a:spcBef>
              <a:buClrTx/>
              <a:buFontTx/>
              <a:buNone/>
            </a:pPr>
            <a:r>
              <a:rPr kumimoji="0" lang="en-US" altLang="en-US" sz="2400" b="1"/>
              <a:t>		That’s clear enough; although</a:t>
            </a:r>
          </a:p>
          <a:p>
            <a:pPr>
              <a:spcBef>
                <a:spcPct val="50000"/>
              </a:spcBef>
              <a:buClrTx/>
              <a:buFontTx/>
              <a:buNone/>
            </a:pPr>
            <a:r>
              <a:rPr kumimoji="0" lang="en-US" altLang="en-US" sz="2400" b="1"/>
              <a:t>				(Thomas Hardy, “The Man He Killed”)</a:t>
            </a:r>
          </a:p>
        </p:txBody>
      </p:sp>
      <p:pic>
        <p:nvPicPr>
          <p:cNvPr id="28677" name="Picture 5" descr="Jehu-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1604963"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9830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How we convey meaning (3 of 3)</a:t>
            </a:r>
          </a:p>
        </p:txBody>
      </p:sp>
      <p:sp>
        <p:nvSpPr>
          <p:cNvPr id="99331" name="Text Box 3"/>
          <p:cNvSpPr txBox="1">
            <a:spLocks noChangeArrowheads="1"/>
          </p:cNvSpPr>
          <p:nvPr/>
        </p:nvSpPr>
        <p:spPr bwMode="auto">
          <a:xfrm>
            <a:off x="0" y="106680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033463" indent="-119063">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	What is the significance of </a:t>
            </a:r>
            <a:r>
              <a:rPr kumimoji="0" lang="en-US" altLang="en-US" sz="2400" b="1" u="sng" dirty="0"/>
              <a:t>form</a:t>
            </a:r>
            <a:r>
              <a:rPr kumimoji="0" lang="en-US" altLang="en-US" sz="2400" b="1" dirty="0"/>
              <a:t>?</a:t>
            </a:r>
          </a:p>
          <a:p>
            <a:pPr lvl="2">
              <a:spcBef>
                <a:spcPct val="50000"/>
              </a:spcBef>
            </a:pPr>
            <a:r>
              <a:rPr kumimoji="0" lang="en-US" altLang="en-US" b="1" dirty="0">
                <a:solidFill>
                  <a:schemeClr val="accent1"/>
                </a:solidFill>
              </a:rPr>
              <a:t>Different literary forms impact the reader differently.</a:t>
            </a:r>
          </a:p>
          <a:p>
            <a:pPr lvl="2">
              <a:spcBef>
                <a:spcPct val="50000"/>
              </a:spcBef>
            </a:pPr>
            <a:r>
              <a:rPr kumimoji="0" lang="en-US" altLang="en-US" b="1" dirty="0">
                <a:solidFill>
                  <a:schemeClr val="accent1"/>
                </a:solidFill>
              </a:rPr>
              <a:t>Recognition of the form establishes our expectations and reading strategy/interpretive decisions.</a:t>
            </a:r>
          </a:p>
          <a:p>
            <a:pPr lvl="2">
              <a:spcBef>
                <a:spcPct val="50000"/>
              </a:spcBef>
            </a:pPr>
            <a:r>
              <a:rPr kumimoji="0" lang="en-US" altLang="en-US" b="1" dirty="0">
                <a:solidFill>
                  <a:schemeClr val="accent1"/>
                </a:solidFill>
              </a:rPr>
              <a:t>We create our message in the form which will be most effective.</a:t>
            </a:r>
          </a:p>
        </p:txBody>
      </p:sp>
      <p:pic>
        <p:nvPicPr>
          <p:cNvPr id="29700" name="Picture 4" descr="j01527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810000"/>
            <a:ext cx="22717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9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14400" y="1600200"/>
            <a:ext cx="739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t>Addresser</a:t>
            </a:r>
          </a:p>
          <a:p>
            <a:pPr algn="ctr">
              <a:spcBef>
                <a:spcPct val="50000"/>
              </a:spcBef>
              <a:buClrTx/>
              <a:buFontTx/>
              <a:buNone/>
            </a:pPr>
            <a:r>
              <a:rPr kumimoji="0" lang="en-US" altLang="en-US" sz="2400" b="1" dirty="0"/>
              <a:t>|</a:t>
            </a:r>
          </a:p>
          <a:p>
            <a:pPr algn="ctr">
              <a:spcBef>
                <a:spcPct val="50000"/>
              </a:spcBef>
              <a:buClrTx/>
              <a:buFontTx/>
              <a:buNone/>
            </a:pPr>
            <a:r>
              <a:rPr kumimoji="0" lang="en-US" altLang="en-US" sz="2400" b="1" dirty="0"/>
              <a:t>Means------------------------|---------------------Referent</a:t>
            </a:r>
          </a:p>
          <a:p>
            <a:pPr algn="ctr">
              <a:spcBef>
                <a:spcPct val="50000"/>
              </a:spcBef>
              <a:buClrTx/>
              <a:buFontTx/>
              <a:buNone/>
            </a:pPr>
            <a:r>
              <a:rPr kumimoji="0" lang="en-US" altLang="en-US" sz="2400" b="1" dirty="0"/>
              <a:t>|</a:t>
            </a:r>
          </a:p>
          <a:p>
            <a:pPr algn="ctr">
              <a:spcBef>
                <a:spcPct val="50000"/>
              </a:spcBef>
              <a:buClrTx/>
              <a:buFontTx/>
              <a:buNone/>
            </a:pPr>
            <a:r>
              <a:rPr kumimoji="0" lang="en-US" altLang="en-US" sz="2400" b="1" dirty="0"/>
              <a:t>Addressee</a:t>
            </a:r>
          </a:p>
        </p:txBody>
      </p:sp>
      <p:sp>
        <p:nvSpPr>
          <p:cNvPr id="100355" name="Text Box 3"/>
          <p:cNvSpPr txBox="1">
            <a:spLocks noChangeArrowheads="1"/>
          </p:cNvSpPr>
          <p:nvPr/>
        </p:nvSpPr>
        <p:spPr bwMode="auto">
          <a:xfrm>
            <a:off x="3962400" y="1219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CC0000"/>
                </a:solidFill>
              </a:rPr>
              <a:t>Emotive</a:t>
            </a:r>
            <a:endParaRPr kumimoji="0" lang="en-US" altLang="en-US" sz="2400">
              <a:solidFill>
                <a:srgbClr val="FF0000"/>
              </a:solidFill>
            </a:endParaRPr>
          </a:p>
        </p:txBody>
      </p:sp>
      <p:sp>
        <p:nvSpPr>
          <p:cNvPr id="100356" name="Text Box 4"/>
          <p:cNvSpPr txBox="1">
            <a:spLocks noChangeArrowheads="1"/>
          </p:cNvSpPr>
          <p:nvPr/>
        </p:nvSpPr>
        <p:spPr bwMode="auto">
          <a:xfrm>
            <a:off x="6553200" y="3124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0099"/>
                </a:solidFill>
              </a:rPr>
              <a:t>Referential</a:t>
            </a:r>
            <a:endParaRPr kumimoji="0" lang="en-US" altLang="en-US" sz="2400">
              <a:solidFill>
                <a:srgbClr val="000099"/>
              </a:solidFill>
            </a:endParaRPr>
          </a:p>
        </p:txBody>
      </p:sp>
      <p:sp>
        <p:nvSpPr>
          <p:cNvPr id="100357" name="Text Box 5"/>
          <p:cNvSpPr txBox="1">
            <a:spLocks noChangeArrowheads="1"/>
          </p:cNvSpPr>
          <p:nvPr/>
        </p:nvSpPr>
        <p:spPr bwMode="auto">
          <a:xfrm>
            <a:off x="3124200" y="426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6600"/>
                </a:solidFill>
              </a:rPr>
              <a:t>Conative (persuasive)</a:t>
            </a:r>
            <a:endParaRPr kumimoji="0" lang="en-US" altLang="en-US" sz="2400" b="1"/>
          </a:p>
        </p:txBody>
      </p:sp>
      <p:sp>
        <p:nvSpPr>
          <p:cNvPr id="100358" name="Text Box 6"/>
          <p:cNvSpPr txBox="1">
            <a:spLocks noChangeArrowheads="1"/>
          </p:cNvSpPr>
          <p:nvPr/>
        </p:nvSpPr>
        <p:spPr bwMode="auto">
          <a:xfrm>
            <a:off x="990600" y="3200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800080"/>
                </a:solidFill>
              </a:rPr>
              <a:t>Poetic</a:t>
            </a:r>
            <a:endParaRPr kumimoji="0" lang="en-US" altLang="en-US" sz="2400" b="1"/>
          </a:p>
        </p:txBody>
      </p:sp>
      <p:sp>
        <p:nvSpPr>
          <p:cNvPr id="30727" name="Text Box 7"/>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Poles of Communication</a:t>
            </a:r>
          </a:p>
        </p:txBody>
      </p:sp>
      <p:sp>
        <p:nvSpPr>
          <p:cNvPr id="8" name="TextBox 7"/>
          <p:cNvSpPr txBox="1"/>
          <p:nvPr/>
        </p:nvSpPr>
        <p:spPr>
          <a:xfrm>
            <a:off x="533400" y="5257800"/>
            <a:ext cx="7848600" cy="830263"/>
          </a:xfrm>
          <a:prstGeom prst="rect">
            <a:avLst/>
          </a:prstGeom>
          <a:noFill/>
        </p:spPr>
        <p:txBody>
          <a:bodyPr>
            <a:spAutoFit/>
          </a:bodyPr>
          <a:lstStyle/>
          <a:p>
            <a:pPr>
              <a:defRPr/>
            </a:pPr>
            <a:r>
              <a:rPr lang="en-US" b="1" dirty="0">
                <a:solidFill>
                  <a:srgbClr val="C00000"/>
                </a:solidFill>
              </a:rPr>
              <a:t>Point</a:t>
            </a:r>
            <a:r>
              <a:rPr lang="en-US" b="1" dirty="0">
                <a:solidFill>
                  <a:schemeClr val="accent1">
                    <a:lumMod val="75000"/>
                  </a:schemeClr>
                </a:solidFill>
              </a:rPr>
              <a:t>: Different forms of communication have different emphases and different functions.</a:t>
            </a:r>
          </a:p>
        </p:txBody>
      </p:sp>
      <p:sp>
        <p:nvSpPr>
          <p:cNvPr id="2" name="TextBox 1">
            <a:extLst>
              <a:ext uri="{FF2B5EF4-FFF2-40B4-BE49-F238E27FC236}">
                <a16:creationId xmlns:a16="http://schemas.microsoft.com/office/drawing/2014/main" id="{9496186B-F1EB-9024-02DD-F94F58471658}"/>
              </a:ext>
            </a:extLst>
          </p:cNvPr>
          <p:cNvSpPr txBox="1"/>
          <p:nvPr/>
        </p:nvSpPr>
        <p:spPr>
          <a:xfrm>
            <a:off x="6629400" y="533400"/>
            <a:ext cx="1963999" cy="461665"/>
          </a:xfrm>
          <a:prstGeom prst="rect">
            <a:avLst/>
          </a:prstGeom>
          <a:noFill/>
          <a:ln w="19050">
            <a:solidFill>
              <a:srgbClr val="C00000"/>
            </a:solidFill>
          </a:ln>
        </p:spPr>
        <p:txBody>
          <a:bodyPr wrap="none" rtlCol="0">
            <a:spAutoFit/>
          </a:bodyPr>
          <a:lstStyle/>
          <a:p>
            <a:r>
              <a:rPr lang="en-US" dirty="0"/>
              <a:t>HO  pp. 13-14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3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03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linds(horizontal)">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P spid="100356" grpId="0" autoUpdateAnimBg="0"/>
      <p:bldP spid="100357" grpId="0" autoUpdateAnimBg="0"/>
      <p:bldP spid="10035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Functions and Evaluation (1 of 2)</a:t>
            </a:r>
          </a:p>
        </p:txBody>
      </p:sp>
      <p:sp>
        <p:nvSpPr>
          <p:cNvPr id="102403" name="Text Box 3"/>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1.	Water consists of 2 parts hydrogen and 1 part oxygen.</a:t>
            </a:r>
          </a:p>
        </p:txBody>
      </p:sp>
      <p:sp>
        <p:nvSpPr>
          <p:cNvPr id="102404" name="Text Box 4"/>
          <p:cNvSpPr txBox="1">
            <a:spLocks noChangeArrowheads="1"/>
          </p:cNvSpPr>
          <p:nvPr/>
        </p:nvSpPr>
        <p:spPr bwMode="auto">
          <a:xfrm>
            <a:off x="0" y="1371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2.	Napoleon originated the custom of sewing buttons on the 	cuffs of dress jackets.</a:t>
            </a:r>
          </a:p>
        </p:txBody>
      </p:sp>
      <p:sp>
        <p:nvSpPr>
          <p:cNvPr id="102405" name="Text Box 5"/>
          <p:cNvSpPr txBox="1">
            <a:spLocks noChangeArrowheads="1"/>
          </p:cNvSpPr>
          <p:nvPr/>
        </p:nvSpPr>
        <p:spPr bwMode="auto">
          <a:xfrm>
            <a:off x="0" y="2209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3.	I am the best candidate!</a:t>
            </a:r>
          </a:p>
        </p:txBody>
      </p:sp>
      <p:sp>
        <p:nvSpPr>
          <p:cNvPr id="102406" name="Text Box 6"/>
          <p:cNvSpPr txBox="1">
            <a:spLocks noChangeArrowheads="1"/>
          </p:cNvSpPr>
          <p:nvPr/>
        </p:nvSpPr>
        <p:spPr bwMode="auto">
          <a:xfrm>
            <a:off x="0" y="2819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4. 	Use this deodorant and you will become romantic.</a:t>
            </a:r>
          </a:p>
        </p:txBody>
      </p:sp>
      <p:sp>
        <p:nvSpPr>
          <p:cNvPr id="102407" name="Text Box 7"/>
          <p:cNvSpPr txBox="1">
            <a:spLocks noChangeArrowheads="1"/>
          </p:cNvSpPr>
          <p:nvPr/>
        </p:nvSpPr>
        <p:spPr bwMode="auto">
          <a:xfrm>
            <a:off x="0" y="3352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5.	It is so hot outside, I’m </a:t>
            </a:r>
            <a:r>
              <a:rPr kumimoji="0" lang="en-US" altLang="en-US" sz="2400" b="1">
                <a:solidFill>
                  <a:schemeClr val="hlink"/>
                </a:solidFill>
              </a:rPr>
              <a:t>burning up</a:t>
            </a:r>
            <a:r>
              <a:rPr kumimoji="0" lang="en-US" altLang="en-US" sz="2400" b="1"/>
              <a:t>.</a:t>
            </a:r>
          </a:p>
        </p:txBody>
      </p:sp>
      <p:sp>
        <p:nvSpPr>
          <p:cNvPr id="102408" name="Text Box 8"/>
          <p:cNvSpPr txBox="1">
            <a:spLocks noChangeArrowheads="1"/>
          </p:cNvSpPr>
          <p:nvPr/>
        </p:nvSpPr>
        <p:spPr bwMode="auto">
          <a:xfrm>
            <a:off x="0" y="3810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6.	I love you.</a:t>
            </a:r>
          </a:p>
        </p:txBody>
      </p:sp>
      <p:sp>
        <p:nvSpPr>
          <p:cNvPr id="102409" name="Text Box 9"/>
          <p:cNvSpPr txBox="1">
            <a:spLocks noChangeArrowheads="1"/>
          </p:cNvSpPr>
          <p:nvPr/>
        </p:nvSpPr>
        <p:spPr bwMode="auto">
          <a:xfrm>
            <a:off x="0" y="4267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7.	Once upon a time a tortoise and a hare had a race….(assume 	the rest of the story)</a:t>
            </a:r>
          </a:p>
        </p:txBody>
      </p:sp>
      <p:graphicFrame>
        <p:nvGraphicFramePr>
          <p:cNvPr id="102410" name="Object 10"/>
          <p:cNvGraphicFramePr>
            <a:graphicFrameLocks noChangeAspect="1"/>
          </p:cNvGraphicFramePr>
          <p:nvPr/>
        </p:nvGraphicFramePr>
        <p:xfrm>
          <a:off x="6705600" y="5410200"/>
          <a:ext cx="1390650" cy="1104900"/>
        </p:xfrm>
        <a:graphic>
          <a:graphicData uri="http://schemas.openxmlformats.org/presentationml/2006/ole">
            <mc:AlternateContent xmlns:mc="http://schemas.openxmlformats.org/markup-compatibility/2006">
              <mc:Choice xmlns:v="urn:schemas-microsoft-com:vml" Requires="v">
                <p:oleObj name="Clip" r:id="rId6" imgW="4305300" imgH="3421063" progId="MS_ClipArt_Gallery.5">
                  <p:embed/>
                </p:oleObj>
              </mc:Choice>
              <mc:Fallback>
                <p:oleObj name="Clip" r:id="rId6" imgW="4305300" imgH="3421063" progId="MS_ClipArt_Gallery.5">
                  <p:embed/>
                  <p:pic>
                    <p:nvPicPr>
                      <p:cNvPr id="10241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410200"/>
                        <a:ext cx="13906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11" name="Object 11"/>
          <p:cNvGraphicFramePr>
            <a:graphicFrameLocks noChangeAspect="1"/>
          </p:cNvGraphicFramePr>
          <p:nvPr/>
        </p:nvGraphicFramePr>
        <p:xfrm>
          <a:off x="609600" y="5562600"/>
          <a:ext cx="1817688" cy="968375"/>
        </p:xfrm>
        <a:graphic>
          <a:graphicData uri="http://schemas.openxmlformats.org/presentationml/2006/ole">
            <mc:AlternateContent xmlns:mc="http://schemas.openxmlformats.org/markup-compatibility/2006">
              <mc:Choice xmlns:v="urn:schemas-microsoft-com:vml" Requires="v">
                <p:oleObj name="Clip" r:id="rId8" imgW="4090988" imgH="2178050" progId="MS_ClipArt_Gallery.5">
                  <p:embed/>
                </p:oleObj>
              </mc:Choice>
              <mc:Fallback>
                <p:oleObj name="Clip" r:id="rId8" imgW="4090988" imgH="2178050" progId="MS_ClipArt_Gallery.5">
                  <p:embed/>
                  <p:pic>
                    <p:nvPicPr>
                      <p:cNvPr id="10241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562600"/>
                        <a:ext cx="1817688"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12" name="Object 12"/>
          <p:cNvGraphicFramePr>
            <a:graphicFrameLocks noChangeAspect="1"/>
          </p:cNvGraphicFramePr>
          <p:nvPr/>
        </p:nvGraphicFramePr>
        <p:xfrm>
          <a:off x="2590800" y="3733800"/>
          <a:ext cx="631825" cy="622300"/>
        </p:xfrm>
        <a:graphic>
          <a:graphicData uri="http://schemas.openxmlformats.org/presentationml/2006/ole">
            <mc:AlternateContent xmlns:mc="http://schemas.openxmlformats.org/markup-compatibility/2006">
              <mc:Choice xmlns:v="urn:schemas-microsoft-com:vml" Requires="v">
                <p:oleObj name="Clip" r:id="rId10" imgW="2942539" imgH="2896819" progId="MS_ClipArt_Gallery.5">
                  <p:embed/>
                </p:oleObj>
              </mc:Choice>
              <mc:Fallback>
                <p:oleObj name="Clip" r:id="rId10" imgW="2942539" imgH="2896819" progId="MS_ClipArt_Gallery.5">
                  <p:embed/>
                  <p:pic>
                    <p:nvPicPr>
                      <p:cNvPr id="10241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3733800"/>
                        <a:ext cx="6318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7" name="Text Box 13"/>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solidFill>
                  <a:srgbClr val="C00000"/>
                </a:solidFill>
              </a:rPr>
              <a:t>Point:</a:t>
            </a:r>
            <a:r>
              <a:rPr kumimoji="0" lang="en-US" altLang="en-US" sz="2400" dirty="0">
                <a:solidFill>
                  <a:srgbClr val="7030A0"/>
                </a:solidFill>
              </a:rPr>
              <a:t> </a:t>
            </a:r>
            <a:r>
              <a:rPr kumimoji="0" lang="en-US" altLang="en-US" sz="2400" b="1" dirty="0">
                <a:solidFill>
                  <a:schemeClr val="accent1"/>
                </a:solidFill>
              </a:rPr>
              <a:t>Different functions call for different evaluations</a:t>
            </a:r>
            <a:r>
              <a:rPr kumimoji="0" lang="en-US" altLang="en-US" sz="2400"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LAP.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08"/>
                                        </p:tgtEl>
                                        <p:attrNameLst>
                                          <p:attrName>style.visibility</p:attrName>
                                        </p:attrNameLst>
                                      </p:cBhvr>
                                      <p:to>
                                        <p:strVal val="visible"/>
                                      </p:to>
                                    </p:set>
                                  </p:childTnLst>
                                </p:cTn>
                              </p:par>
                            </p:childTnLst>
                          </p:cTn>
                        </p:par>
                        <p:par>
                          <p:cTn id="27" fill="hold" nodeType="afterGroup">
                            <p:stCondLst>
                              <p:cond delay="500"/>
                            </p:stCondLst>
                            <p:childTnLst>
                              <p:par>
                                <p:cTn id="28" presetID="2" presetClass="entr" presetSubtype="8" fill="hold" nodeType="afterEffect">
                                  <p:stCondLst>
                                    <p:cond delay="0"/>
                                  </p:stCondLst>
                                  <p:childTnLst>
                                    <p:set>
                                      <p:cBhvr>
                                        <p:cTn id="29" dur="1" fill="hold">
                                          <p:stCondLst>
                                            <p:cond delay="0"/>
                                          </p:stCondLst>
                                        </p:cTn>
                                        <p:tgtEl>
                                          <p:spTgt spid="102412"/>
                                        </p:tgtEl>
                                        <p:attrNameLst>
                                          <p:attrName>style.visibility</p:attrName>
                                        </p:attrNameLst>
                                      </p:cBhvr>
                                      <p:to>
                                        <p:strVal val="visible"/>
                                      </p:to>
                                    </p:set>
                                    <p:anim calcmode="lin" valueType="num">
                                      <p:cBhvr additive="base">
                                        <p:cTn id="30" dur="500" fill="hold"/>
                                        <p:tgtEl>
                                          <p:spTgt spid="102412"/>
                                        </p:tgtEl>
                                        <p:attrNameLst>
                                          <p:attrName>ppt_x</p:attrName>
                                        </p:attrNameLst>
                                      </p:cBhvr>
                                      <p:tavLst>
                                        <p:tav tm="0">
                                          <p:val>
                                            <p:strVal val="0-#ppt_w/2"/>
                                          </p:val>
                                        </p:tav>
                                        <p:tav tm="100000">
                                          <p:val>
                                            <p:strVal val="#ppt_x"/>
                                          </p:val>
                                        </p:tav>
                                      </p:tavLst>
                                    </p:anim>
                                    <p:anim calcmode="lin" valueType="num">
                                      <p:cBhvr additive="base">
                                        <p:cTn id="31" dur="500" fill="hold"/>
                                        <p:tgtEl>
                                          <p:spTgt spid="102412"/>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02409"/>
                                        </p:tgtEl>
                                        <p:attrNameLst>
                                          <p:attrName>style.visibility</p:attrName>
                                        </p:attrNameLst>
                                      </p:cBhvr>
                                      <p:to>
                                        <p:strVal val="visible"/>
                                      </p:to>
                                    </p:set>
                                  </p:childTnLst>
                                </p:cTn>
                              </p:par>
                            </p:childTnLst>
                          </p:cTn>
                        </p:par>
                        <p:par>
                          <p:cTn id="36" fill="hold" nodeType="afterGroup">
                            <p:stCondLst>
                              <p:cond delay="500"/>
                            </p:stCondLst>
                            <p:childTnLst>
                              <p:par>
                                <p:cTn id="37" presetID="7" presetClass="entr" presetSubtype="8" fill="hold" nodeType="afterEffect">
                                  <p:stCondLst>
                                    <p:cond delay="1000"/>
                                  </p:stCondLst>
                                  <p:childTnLst>
                                    <p:set>
                                      <p:cBhvr>
                                        <p:cTn id="38" dur="1" fill="hold">
                                          <p:stCondLst>
                                            <p:cond delay="0"/>
                                          </p:stCondLst>
                                        </p:cTn>
                                        <p:tgtEl>
                                          <p:spTgt spid="102411"/>
                                        </p:tgtEl>
                                        <p:attrNameLst>
                                          <p:attrName>style.visibility</p:attrName>
                                        </p:attrNameLst>
                                      </p:cBhvr>
                                      <p:to>
                                        <p:strVal val="visible"/>
                                      </p:to>
                                    </p:set>
                                    <p:anim calcmode="lin" valueType="num">
                                      <p:cBhvr additive="base">
                                        <p:cTn id="39" dur="5000" fill="hold"/>
                                        <p:tgtEl>
                                          <p:spTgt spid="102411"/>
                                        </p:tgtEl>
                                        <p:attrNameLst>
                                          <p:attrName>ppt_x</p:attrName>
                                        </p:attrNameLst>
                                      </p:cBhvr>
                                      <p:tavLst>
                                        <p:tav tm="0">
                                          <p:val>
                                            <p:strVal val="0-#ppt_w/2"/>
                                          </p:val>
                                        </p:tav>
                                        <p:tav tm="100000">
                                          <p:val>
                                            <p:strVal val="#ppt_x"/>
                                          </p:val>
                                        </p:tav>
                                      </p:tavLst>
                                    </p:anim>
                                    <p:anim calcmode="lin" valueType="num">
                                      <p:cBhvr additive="base">
                                        <p:cTn id="40" dur="5000" fill="hold"/>
                                        <p:tgtEl>
                                          <p:spTgt spid="1024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DRUMROLL.WAV"/>
                                        </p:tgtEl>
                                      </p:cMediaNode>
                                    </p:audio>
                                  </p:subTnLst>
                                </p:cTn>
                              </p:par>
                            </p:childTnLst>
                          </p:cTn>
                        </p:par>
                        <p:par>
                          <p:cTn id="41" fill="hold" nodeType="afterGroup">
                            <p:stCondLst>
                              <p:cond delay="6500"/>
                            </p:stCondLst>
                            <p:childTnLst>
                              <p:par>
                                <p:cTn id="42" presetID="2" presetClass="entr" presetSubtype="8" fill="hold" nodeType="afterEffect">
                                  <p:stCondLst>
                                    <p:cond delay="0"/>
                                  </p:stCondLst>
                                  <p:childTnLst>
                                    <p:set>
                                      <p:cBhvr>
                                        <p:cTn id="43" dur="1" fill="hold">
                                          <p:stCondLst>
                                            <p:cond delay="0"/>
                                          </p:stCondLst>
                                        </p:cTn>
                                        <p:tgtEl>
                                          <p:spTgt spid="102410"/>
                                        </p:tgtEl>
                                        <p:attrNameLst>
                                          <p:attrName>style.visibility</p:attrName>
                                        </p:attrNameLst>
                                      </p:cBhvr>
                                      <p:to>
                                        <p:strVal val="visible"/>
                                      </p:to>
                                    </p:set>
                                    <p:anim calcmode="lin" valueType="num">
                                      <p:cBhvr additive="base">
                                        <p:cTn id="44" dur="500" fill="hold"/>
                                        <p:tgtEl>
                                          <p:spTgt spid="102410"/>
                                        </p:tgtEl>
                                        <p:attrNameLst>
                                          <p:attrName>ppt_x</p:attrName>
                                        </p:attrNameLst>
                                      </p:cBhvr>
                                      <p:tavLst>
                                        <p:tav tm="0">
                                          <p:val>
                                            <p:strVal val="0-#ppt_w/2"/>
                                          </p:val>
                                        </p:tav>
                                        <p:tav tm="100000">
                                          <p:val>
                                            <p:strVal val="#ppt_x"/>
                                          </p:val>
                                        </p:tav>
                                      </p:tavLst>
                                    </p:anim>
                                    <p:anim calcmode="lin" valueType="num">
                                      <p:cBhvr additive="base">
                                        <p:cTn id="45" dur="500" fill="hold"/>
                                        <p:tgtEl>
                                          <p:spTgt spid="1024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P spid="102404" grpId="0" autoUpdateAnimBg="0"/>
      <p:bldP spid="102405" grpId="0" autoUpdateAnimBg="0"/>
      <p:bldP spid="102406" grpId="0" autoUpdateAnimBg="0"/>
      <p:bldP spid="102407" grpId="0" autoUpdateAnimBg="0"/>
      <p:bldP spid="102408" grpId="0" autoUpdateAnimBg="0"/>
      <p:bldP spid="1024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Functions and Evaluation (2 of 2)</a:t>
            </a:r>
          </a:p>
        </p:txBody>
      </p:sp>
      <p:sp>
        <p:nvSpPr>
          <p:cNvPr id="103427" name="WordArt 3"/>
          <p:cNvSpPr>
            <a:spLocks noChangeArrowheads="1" noChangeShapeType="1" noTextEdit="1"/>
          </p:cNvSpPr>
          <p:nvPr/>
        </p:nvSpPr>
        <p:spPr bwMode="auto">
          <a:xfrm rot="-1462914">
            <a:off x="1219200" y="1828800"/>
            <a:ext cx="1519238" cy="609600"/>
          </a:xfrm>
          <a:prstGeom prst="rect">
            <a:avLst/>
          </a:prstGeom>
        </p:spPr>
        <p:txBody>
          <a:bodyPr wrap="none" fromWordArt="1">
            <a:prstTxWarp prst="textSlantUp">
              <a:avLst>
                <a:gd name="adj" fmla="val 38801"/>
              </a:avLst>
            </a:prstTxWarp>
          </a:bodyPr>
          <a:lstStyle/>
          <a:p>
            <a:pPr algn="ctr"/>
            <a:r>
              <a:rPr lang="en-US" b="1" kern="10">
                <a:ln w="9525">
                  <a:solidFill>
                    <a:srgbClr val="000000"/>
                  </a:solidFill>
                  <a:round/>
                  <a:headEnd/>
                  <a:tailEnd/>
                </a:ln>
                <a:solidFill>
                  <a:srgbClr val="D31515"/>
                </a:solidFill>
                <a:latin typeface="Times New Roman"/>
                <a:cs typeface="Times New Roman"/>
              </a:rPr>
              <a:t>red</a:t>
            </a:r>
          </a:p>
        </p:txBody>
      </p:sp>
      <p:sp>
        <p:nvSpPr>
          <p:cNvPr id="103428" name="WordArt 4"/>
          <p:cNvSpPr>
            <a:spLocks noChangeArrowheads="1" noChangeShapeType="1" noTextEdit="1"/>
          </p:cNvSpPr>
          <p:nvPr/>
        </p:nvSpPr>
        <p:spPr bwMode="auto">
          <a:xfrm rot="2932161">
            <a:off x="5080000" y="2159000"/>
            <a:ext cx="974725" cy="771525"/>
          </a:xfrm>
          <a:prstGeom prst="rect">
            <a:avLst/>
          </a:prstGeom>
        </p:spPr>
        <p:txBody>
          <a:bodyPr wrap="none" fromWordArt="1">
            <a:prstTxWarp prst="textSlantUp">
              <a:avLst>
                <a:gd name="adj" fmla="val 55556"/>
              </a:avLst>
            </a:prstTxWarp>
          </a:bodyPr>
          <a:lstStyle/>
          <a:p>
            <a:pPr algn="ctr"/>
            <a:r>
              <a:rPr lang="en-US" b="1" kern="10">
                <a:ln w="9525">
                  <a:solidFill>
                    <a:srgbClr val="000000"/>
                  </a:solidFill>
                  <a:round/>
                  <a:headEnd/>
                  <a:tailEnd/>
                </a:ln>
                <a:solidFill>
                  <a:srgbClr val="008000"/>
                </a:solidFill>
                <a:latin typeface="Times New Roman"/>
                <a:cs typeface="Times New Roman"/>
              </a:rPr>
              <a:t>green</a:t>
            </a:r>
          </a:p>
        </p:txBody>
      </p:sp>
      <p:sp>
        <p:nvSpPr>
          <p:cNvPr id="103429" name="WordArt 5"/>
          <p:cNvSpPr>
            <a:spLocks noChangeArrowheads="1" noChangeShapeType="1" noTextEdit="1"/>
          </p:cNvSpPr>
          <p:nvPr/>
        </p:nvSpPr>
        <p:spPr bwMode="auto">
          <a:xfrm rot="2325327">
            <a:off x="3429000" y="2819400"/>
            <a:ext cx="895350" cy="771525"/>
          </a:xfrm>
          <a:prstGeom prst="rect">
            <a:avLst/>
          </a:prstGeom>
        </p:spPr>
        <p:txBody>
          <a:bodyPr wrap="none" fromWordArt="1">
            <a:prstTxWarp prst="textSlantUp">
              <a:avLst>
                <a:gd name="adj" fmla="val 63579"/>
              </a:avLst>
            </a:prstTxWarp>
          </a:bodyPr>
          <a:lstStyle/>
          <a:p>
            <a:pPr algn="ctr"/>
            <a:r>
              <a:rPr lang="en-US" b="1" kern="10">
                <a:ln w="9525">
                  <a:solidFill>
                    <a:srgbClr val="000000"/>
                  </a:solidFill>
                  <a:round/>
                  <a:headEnd/>
                  <a:tailEnd/>
                </a:ln>
                <a:solidFill>
                  <a:srgbClr val="FF6600"/>
                </a:solidFill>
                <a:latin typeface="Times New Roman"/>
                <a:cs typeface="Times New Roman"/>
              </a:rPr>
              <a:t>orange</a:t>
            </a:r>
          </a:p>
        </p:txBody>
      </p:sp>
      <p:sp>
        <p:nvSpPr>
          <p:cNvPr id="103430" name="WordArt 6"/>
          <p:cNvSpPr>
            <a:spLocks noChangeArrowheads="1" noChangeShapeType="1" noTextEdit="1"/>
          </p:cNvSpPr>
          <p:nvPr/>
        </p:nvSpPr>
        <p:spPr bwMode="auto">
          <a:xfrm>
            <a:off x="5943600" y="3505200"/>
            <a:ext cx="742950" cy="457200"/>
          </a:xfrm>
          <a:prstGeom prst="rect">
            <a:avLst/>
          </a:prstGeom>
        </p:spPr>
        <p:txBody>
          <a:bodyPr wrap="none" fromWordArt="1">
            <a:prstTxWarp prst="textSlantUp">
              <a:avLst>
                <a:gd name="adj" fmla="val 13787"/>
              </a:avLst>
            </a:prstTxWarp>
          </a:bodyPr>
          <a:lstStyle/>
          <a:p>
            <a:pPr algn="ctr"/>
            <a:r>
              <a:rPr lang="en-US" b="1" kern="10">
                <a:ln w="9525">
                  <a:solidFill>
                    <a:srgbClr val="000000"/>
                  </a:solidFill>
                  <a:round/>
                  <a:headEnd/>
                  <a:tailEnd/>
                </a:ln>
                <a:solidFill>
                  <a:srgbClr val="FF0000"/>
                </a:solidFill>
                <a:latin typeface="Times New Roman"/>
                <a:cs typeface="Times New Roman"/>
              </a:rPr>
              <a:t>twirls</a:t>
            </a:r>
          </a:p>
        </p:txBody>
      </p:sp>
      <p:sp>
        <p:nvSpPr>
          <p:cNvPr id="103431" name="WordArt 7"/>
          <p:cNvSpPr>
            <a:spLocks noChangeArrowheads="1" noChangeShapeType="1" noTextEdit="1"/>
          </p:cNvSpPr>
          <p:nvPr/>
        </p:nvSpPr>
        <p:spPr bwMode="auto">
          <a:xfrm rot="-1278805">
            <a:off x="2209800" y="3733800"/>
            <a:ext cx="781050" cy="771525"/>
          </a:xfrm>
          <a:prstGeom prst="rect">
            <a:avLst/>
          </a:prstGeom>
        </p:spPr>
        <p:txBody>
          <a:bodyPr wrap="none" fromWordArt="1">
            <a:prstTxWarp prst="textSlantUp">
              <a:avLst>
                <a:gd name="adj" fmla="val 55556"/>
              </a:avLst>
            </a:prstTxWarp>
          </a:bodyPr>
          <a:lstStyle/>
          <a:p>
            <a:pPr algn="ctr"/>
            <a:r>
              <a:rPr lang="en-US" b="1" kern="10">
                <a:ln w="9525">
                  <a:solidFill>
                    <a:srgbClr val="000000"/>
                  </a:solidFill>
                  <a:round/>
                  <a:headEnd/>
                  <a:tailEnd/>
                </a:ln>
                <a:solidFill>
                  <a:srgbClr val="00FF00"/>
                </a:solidFill>
                <a:latin typeface="Times New Roman"/>
                <a:cs typeface="Times New Roman"/>
              </a:rPr>
              <a:t>gentle</a:t>
            </a:r>
          </a:p>
        </p:txBody>
      </p:sp>
      <p:sp>
        <p:nvSpPr>
          <p:cNvPr id="103432" name="WordArt 8"/>
          <p:cNvSpPr>
            <a:spLocks noChangeArrowheads="1" noChangeShapeType="1" noTextEdit="1"/>
          </p:cNvSpPr>
          <p:nvPr/>
        </p:nvSpPr>
        <p:spPr bwMode="auto">
          <a:xfrm rot="1194647">
            <a:off x="4267200" y="4724400"/>
            <a:ext cx="1066800" cy="457200"/>
          </a:xfrm>
          <a:prstGeom prst="rect">
            <a:avLst/>
          </a:prstGeom>
        </p:spPr>
        <p:txBody>
          <a:bodyPr wrap="none" fromWordArt="1">
            <a:prstTxWarp prst="textCascadeDown">
              <a:avLst>
                <a:gd name="adj" fmla="val 73380"/>
              </a:avLst>
            </a:prstTxWarp>
          </a:bodyPr>
          <a:lstStyle/>
          <a:p>
            <a:pPr algn="ctr"/>
            <a:r>
              <a:rPr lang="en-US" b="1" kern="10">
                <a:ln w="9525">
                  <a:solidFill>
                    <a:srgbClr val="000000"/>
                  </a:solidFill>
                  <a:round/>
                  <a:headEnd/>
                  <a:tailEnd/>
                </a:ln>
                <a:solidFill>
                  <a:srgbClr val="FF9900"/>
                </a:solidFill>
                <a:latin typeface="Times New Roman"/>
                <a:cs typeface="Times New Roman"/>
              </a:rPr>
              <a:t>leaf</a:t>
            </a:r>
          </a:p>
        </p:txBody>
      </p:sp>
      <p:sp>
        <p:nvSpPr>
          <p:cNvPr id="103433" name="WordArt 9"/>
          <p:cNvSpPr>
            <a:spLocks noChangeArrowheads="1" noChangeShapeType="1" noTextEdit="1"/>
          </p:cNvSpPr>
          <p:nvPr/>
        </p:nvSpPr>
        <p:spPr bwMode="auto">
          <a:xfrm>
            <a:off x="3962400" y="5486400"/>
            <a:ext cx="914400" cy="457200"/>
          </a:xfrm>
          <a:prstGeom prst="rect">
            <a:avLst/>
          </a:prstGeom>
        </p:spPr>
        <p:txBody>
          <a:bodyPr wrap="none" fromWordArt="1">
            <a:prstTxWarp prst="textDeflate">
              <a:avLst>
                <a:gd name="adj" fmla="val 2083"/>
              </a:avLst>
            </a:prstTxWarp>
          </a:bodyPr>
          <a:lstStyle/>
          <a:p>
            <a:pPr algn="ctr"/>
            <a:r>
              <a:rPr lang="en-US" b="1" kern="10">
                <a:ln w="9525">
                  <a:solidFill>
                    <a:srgbClr val="000000"/>
                  </a:solidFill>
                  <a:round/>
                  <a:headEnd/>
                  <a:tailEnd/>
                </a:ln>
                <a:solidFill>
                  <a:srgbClr val="993300"/>
                </a:solidFill>
                <a:latin typeface="Times New Roman"/>
                <a:cs typeface="Times New Roman"/>
              </a:rPr>
              <a:t>home</a:t>
            </a:r>
          </a:p>
        </p:txBody>
      </p:sp>
      <p:sp>
        <p:nvSpPr>
          <p:cNvPr id="103434" name="Text Box 10"/>
          <p:cNvSpPr txBox="1">
            <a:spLocks noChangeArrowheads="1"/>
          </p:cNvSpPr>
          <p:nvPr/>
        </p:nvSpPr>
        <p:spPr bwMode="auto">
          <a:xfrm>
            <a:off x="0" y="1371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i="1"/>
              <a:t>“Fall Scene”</a:t>
            </a:r>
          </a:p>
        </p:txBody>
      </p:sp>
      <p:sp>
        <p:nvSpPr>
          <p:cNvPr id="32779" name="Text Box 11"/>
          <p:cNvSpPr txBox="1">
            <a:spLocks noChangeArrowheads="1"/>
          </p:cNvSpPr>
          <p:nvPr/>
        </p:nvSpPr>
        <p:spPr bwMode="auto">
          <a:xfrm>
            <a:off x="517525" y="727075"/>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8.</a:t>
            </a: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p:cTn id="7" dur="1000" fill="hold"/>
                                        <p:tgtEl>
                                          <p:spTgt spid="103427"/>
                                        </p:tgtEl>
                                        <p:attrNameLst>
                                          <p:attrName>ppt_w</p:attrName>
                                        </p:attrNameLst>
                                      </p:cBhvr>
                                      <p:tavLst>
                                        <p:tav tm="0">
                                          <p:val>
                                            <p:fltVal val="0"/>
                                          </p:val>
                                        </p:tav>
                                        <p:tav tm="100000">
                                          <p:val>
                                            <p:strVal val="#ppt_w"/>
                                          </p:val>
                                        </p:tav>
                                      </p:tavLst>
                                    </p:anim>
                                    <p:anim calcmode="lin" valueType="num">
                                      <p:cBhvr>
                                        <p:cTn id="8" dur="1000" fill="hold"/>
                                        <p:tgtEl>
                                          <p:spTgt spid="103427"/>
                                        </p:tgtEl>
                                        <p:attrNameLst>
                                          <p:attrName>ppt_h</p:attrName>
                                        </p:attrNameLst>
                                      </p:cBhvr>
                                      <p:tavLst>
                                        <p:tav tm="0">
                                          <p:val>
                                            <p:fltVal val="0"/>
                                          </p:val>
                                        </p:tav>
                                        <p:tav tm="100000">
                                          <p:val>
                                            <p:strVal val="#ppt_h"/>
                                          </p:val>
                                        </p:tav>
                                      </p:tavLst>
                                    </p:anim>
                                    <p:anim calcmode="lin" valueType="num">
                                      <p:cBhvr>
                                        <p:cTn id="9" dur="1000" fill="hold"/>
                                        <p:tgtEl>
                                          <p:spTgt spid="1034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42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8" fill="hold" grpId="0" nodeType="afterEffect">
                                  <p:stCondLst>
                                    <p:cond delay="200"/>
                                  </p:stCondLst>
                                  <p:childTnLst>
                                    <p:set>
                                      <p:cBhvr>
                                        <p:cTn id="13" dur="1" fill="hold">
                                          <p:stCondLst>
                                            <p:cond delay="0"/>
                                          </p:stCondLst>
                                        </p:cTn>
                                        <p:tgtEl>
                                          <p:spTgt spid="103428"/>
                                        </p:tgtEl>
                                        <p:attrNameLst>
                                          <p:attrName>style.visibility</p:attrName>
                                        </p:attrNameLst>
                                      </p:cBhvr>
                                      <p:to>
                                        <p:strVal val="visible"/>
                                      </p:to>
                                    </p:set>
                                    <p:anim calcmode="lin" valueType="num">
                                      <p:cBhvr>
                                        <p:cTn id="14" dur="500" fill="hold"/>
                                        <p:tgtEl>
                                          <p:spTgt spid="103428"/>
                                        </p:tgtEl>
                                        <p:attrNameLst>
                                          <p:attrName>ppt_x</p:attrName>
                                        </p:attrNameLst>
                                      </p:cBhvr>
                                      <p:tavLst>
                                        <p:tav tm="0">
                                          <p:val>
                                            <p:strVal val="#ppt_x-#ppt_w/2"/>
                                          </p:val>
                                        </p:tav>
                                        <p:tav tm="100000">
                                          <p:val>
                                            <p:strVal val="#ppt_x"/>
                                          </p:val>
                                        </p:tav>
                                      </p:tavLst>
                                    </p:anim>
                                    <p:anim calcmode="lin" valueType="num">
                                      <p:cBhvr>
                                        <p:cTn id="15" dur="500" fill="hold"/>
                                        <p:tgtEl>
                                          <p:spTgt spid="103428"/>
                                        </p:tgtEl>
                                        <p:attrNameLst>
                                          <p:attrName>ppt_y</p:attrName>
                                        </p:attrNameLst>
                                      </p:cBhvr>
                                      <p:tavLst>
                                        <p:tav tm="0">
                                          <p:val>
                                            <p:strVal val="#ppt_y"/>
                                          </p:val>
                                        </p:tav>
                                        <p:tav tm="100000">
                                          <p:val>
                                            <p:strVal val="#ppt_y"/>
                                          </p:val>
                                        </p:tav>
                                      </p:tavLst>
                                    </p:anim>
                                    <p:anim calcmode="lin" valueType="num">
                                      <p:cBhvr>
                                        <p:cTn id="16" dur="500" fill="hold"/>
                                        <p:tgtEl>
                                          <p:spTgt spid="103428"/>
                                        </p:tgtEl>
                                        <p:attrNameLst>
                                          <p:attrName>ppt_w</p:attrName>
                                        </p:attrNameLst>
                                      </p:cBhvr>
                                      <p:tavLst>
                                        <p:tav tm="0">
                                          <p:val>
                                            <p:fltVal val="0"/>
                                          </p:val>
                                        </p:tav>
                                        <p:tav tm="100000">
                                          <p:val>
                                            <p:strVal val="#ppt_w"/>
                                          </p:val>
                                        </p:tav>
                                      </p:tavLst>
                                    </p:anim>
                                    <p:anim calcmode="lin" valueType="num">
                                      <p:cBhvr>
                                        <p:cTn id="17" dur="500" fill="hold"/>
                                        <p:tgtEl>
                                          <p:spTgt spid="103428"/>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700"/>
                            </p:stCondLst>
                            <p:childTnLst>
                              <p:par>
                                <p:cTn id="19" presetID="12" presetClass="entr" presetSubtype="2" fill="hold" grpId="0" nodeType="afterEffect">
                                  <p:stCondLst>
                                    <p:cond delay="200"/>
                                  </p:stCondLst>
                                  <p:childTnLst>
                                    <p:set>
                                      <p:cBhvr>
                                        <p:cTn id="20" dur="1" fill="hold">
                                          <p:stCondLst>
                                            <p:cond delay="0"/>
                                          </p:stCondLst>
                                        </p:cTn>
                                        <p:tgtEl>
                                          <p:spTgt spid="103429"/>
                                        </p:tgtEl>
                                        <p:attrNameLst>
                                          <p:attrName>style.visibility</p:attrName>
                                        </p:attrNameLst>
                                      </p:cBhvr>
                                      <p:to>
                                        <p:strVal val="visible"/>
                                      </p:to>
                                    </p:set>
                                    <p:animEffect transition="in" filter="slide(fromRight)">
                                      <p:cBhvr>
                                        <p:cTn id="21" dur="500"/>
                                        <p:tgtEl>
                                          <p:spTgt spid="103429"/>
                                        </p:tgtEl>
                                      </p:cBhvr>
                                    </p:animEffect>
                                  </p:childTnLst>
                                </p:cTn>
                              </p:par>
                            </p:childTnLst>
                          </p:cTn>
                        </p:par>
                        <p:par>
                          <p:cTn id="22" fill="hold" nodeType="afterGroup">
                            <p:stCondLst>
                              <p:cond delay="2400"/>
                            </p:stCondLst>
                            <p:childTnLst>
                              <p:par>
                                <p:cTn id="23" presetID="19" presetClass="entr" presetSubtype="10" fill="hold" grpId="0" nodeType="afterEffect">
                                  <p:stCondLst>
                                    <p:cond delay="0"/>
                                  </p:stCondLst>
                                  <p:childTnLst>
                                    <p:set>
                                      <p:cBhvr>
                                        <p:cTn id="24" dur="1" fill="hold">
                                          <p:stCondLst>
                                            <p:cond delay="0"/>
                                          </p:stCondLst>
                                        </p:cTn>
                                        <p:tgtEl>
                                          <p:spTgt spid="103430"/>
                                        </p:tgtEl>
                                        <p:attrNameLst>
                                          <p:attrName>style.visibility</p:attrName>
                                        </p:attrNameLst>
                                      </p:cBhvr>
                                      <p:to>
                                        <p:strVal val="visible"/>
                                      </p:to>
                                    </p:set>
                                    <p:anim calcmode="lin" valueType="num">
                                      <p:cBhvr>
                                        <p:cTn id="25" dur="5000" fill="hold"/>
                                        <p:tgtEl>
                                          <p:spTgt spid="103430"/>
                                        </p:tgtEl>
                                        <p:attrNameLst>
                                          <p:attrName>ppt_w</p:attrName>
                                        </p:attrNameLst>
                                      </p:cBhvr>
                                      <p:tavLst>
                                        <p:tav tm="0" fmla="#ppt_w*sin(2.5*pi*$)">
                                          <p:val>
                                            <p:fltVal val="0"/>
                                          </p:val>
                                        </p:tav>
                                        <p:tav tm="100000">
                                          <p:val>
                                            <p:fltVal val="1"/>
                                          </p:val>
                                        </p:tav>
                                      </p:tavLst>
                                    </p:anim>
                                    <p:anim calcmode="lin" valueType="num">
                                      <p:cBhvr>
                                        <p:cTn id="26" dur="5000" fill="hold"/>
                                        <p:tgtEl>
                                          <p:spTgt spid="103430"/>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7400"/>
                            </p:stCondLst>
                            <p:childTnLst>
                              <p:par>
                                <p:cTn id="28" presetID="12" presetClass="entr" presetSubtype="1" fill="hold" grpId="0" nodeType="afterEffect">
                                  <p:stCondLst>
                                    <p:cond delay="0"/>
                                  </p:stCondLst>
                                  <p:childTnLst>
                                    <p:set>
                                      <p:cBhvr>
                                        <p:cTn id="29" dur="1" fill="hold">
                                          <p:stCondLst>
                                            <p:cond delay="0"/>
                                          </p:stCondLst>
                                        </p:cTn>
                                        <p:tgtEl>
                                          <p:spTgt spid="103431"/>
                                        </p:tgtEl>
                                        <p:attrNameLst>
                                          <p:attrName>style.visibility</p:attrName>
                                        </p:attrNameLst>
                                      </p:cBhvr>
                                      <p:to>
                                        <p:strVal val="visible"/>
                                      </p:to>
                                    </p:set>
                                    <p:animEffect transition="in" filter="slide(fromTop)">
                                      <p:cBhvr>
                                        <p:cTn id="30" dur="500"/>
                                        <p:tgtEl>
                                          <p:spTgt spid="103431"/>
                                        </p:tgtEl>
                                      </p:cBhvr>
                                    </p:animEffect>
                                  </p:childTnLst>
                                </p:cTn>
                              </p:par>
                            </p:childTnLst>
                          </p:cTn>
                        </p:par>
                        <p:par>
                          <p:cTn id="31" fill="hold" nodeType="afterGroup">
                            <p:stCondLst>
                              <p:cond delay="7900"/>
                            </p:stCondLst>
                            <p:childTnLst>
                              <p:par>
                                <p:cTn id="32" presetID="17" presetClass="entr" presetSubtype="2" fill="hold" grpId="0" nodeType="afterEffect">
                                  <p:stCondLst>
                                    <p:cond delay="200"/>
                                  </p:stCondLst>
                                  <p:childTnLst>
                                    <p:set>
                                      <p:cBhvr>
                                        <p:cTn id="33" dur="1" fill="hold">
                                          <p:stCondLst>
                                            <p:cond delay="0"/>
                                          </p:stCondLst>
                                        </p:cTn>
                                        <p:tgtEl>
                                          <p:spTgt spid="103432"/>
                                        </p:tgtEl>
                                        <p:attrNameLst>
                                          <p:attrName>style.visibility</p:attrName>
                                        </p:attrNameLst>
                                      </p:cBhvr>
                                      <p:to>
                                        <p:strVal val="visible"/>
                                      </p:to>
                                    </p:set>
                                    <p:anim calcmode="lin" valueType="num">
                                      <p:cBhvr>
                                        <p:cTn id="34" dur="500" fill="hold"/>
                                        <p:tgtEl>
                                          <p:spTgt spid="103432"/>
                                        </p:tgtEl>
                                        <p:attrNameLst>
                                          <p:attrName>ppt_x</p:attrName>
                                        </p:attrNameLst>
                                      </p:cBhvr>
                                      <p:tavLst>
                                        <p:tav tm="0">
                                          <p:val>
                                            <p:strVal val="#ppt_x+#ppt_w/2"/>
                                          </p:val>
                                        </p:tav>
                                        <p:tav tm="100000">
                                          <p:val>
                                            <p:strVal val="#ppt_x"/>
                                          </p:val>
                                        </p:tav>
                                      </p:tavLst>
                                    </p:anim>
                                    <p:anim calcmode="lin" valueType="num">
                                      <p:cBhvr>
                                        <p:cTn id="35" dur="500" fill="hold"/>
                                        <p:tgtEl>
                                          <p:spTgt spid="103432"/>
                                        </p:tgtEl>
                                        <p:attrNameLst>
                                          <p:attrName>ppt_y</p:attrName>
                                        </p:attrNameLst>
                                      </p:cBhvr>
                                      <p:tavLst>
                                        <p:tav tm="0">
                                          <p:val>
                                            <p:strVal val="#ppt_y"/>
                                          </p:val>
                                        </p:tav>
                                        <p:tav tm="100000">
                                          <p:val>
                                            <p:strVal val="#ppt_y"/>
                                          </p:val>
                                        </p:tav>
                                      </p:tavLst>
                                    </p:anim>
                                    <p:anim calcmode="lin" valueType="num">
                                      <p:cBhvr>
                                        <p:cTn id="36" dur="500" fill="hold"/>
                                        <p:tgtEl>
                                          <p:spTgt spid="103432"/>
                                        </p:tgtEl>
                                        <p:attrNameLst>
                                          <p:attrName>ppt_w</p:attrName>
                                        </p:attrNameLst>
                                      </p:cBhvr>
                                      <p:tavLst>
                                        <p:tav tm="0">
                                          <p:val>
                                            <p:fltVal val="0"/>
                                          </p:val>
                                        </p:tav>
                                        <p:tav tm="100000">
                                          <p:val>
                                            <p:strVal val="#ppt_w"/>
                                          </p:val>
                                        </p:tav>
                                      </p:tavLst>
                                    </p:anim>
                                    <p:anim calcmode="lin" valueType="num">
                                      <p:cBhvr>
                                        <p:cTn id="37" dur="500" fill="hold"/>
                                        <p:tgtEl>
                                          <p:spTgt spid="103432"/>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8600"/>
                            </p:stCondLst>
                            <p:childTnLst>
                              <p:par>
                                <p:cTn id="39" presetID="3" presetClass="entr" presetSubtype="5" fill="hold" grpId="0" nodeType="afterEffect">
                                  <p:stCondLst>
                                    <p:cond delay="200"/>
                                  </p:stCondLst>
                                  <p:childTnLst>
                                    <p:set>
                                      <p:cBhvr>
                                        <p:cTn id="40" dur="1" fill="hold">
                                          <p:stCondLst>
                                            <p:cond delay="0"/>
                                          </p:stCondLst>
                                        </p:cTn>
                                        <p:tgtEl>
                                          <p:spTgt spid="103433"/>
                                        </p:tgtEl>
                                        <p:attrNameLst>
                                          <p:attrName>style.visibility</p:attrName>
                                        </p:attrNameLst>
                                      </p:cBhvr>
                                      <p:to>
                                        <p:strVal val="visible"/>
                                      </p:to>
                                    </p:set>
                                    <p:animEffect transition="in" filter="blinds(vertical)">
                                      <p:cBhvr>
                                        <p:cTn id="41" dur="500"/>
                                        <p:tgtEl>
                                          <p:spTgt spid="1034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03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8" grpId="0" animBg="1"/>
      <p:bldP spid="103429" grpId="0" animBg="1"/>
      <p:bldP spid="103430" grpId="0" animBg="1"/>
      <p:bldP spid="103431" grpId="0" animBg="1"/>
      <p:bldP spid="103432" grpId="0" animBg="1"/>
      <p:bldP spid="103433" grpId="0" animBg="1"/>
      <p:bldP spid="1034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Summary/Application on "Function and Evaluation” (1 of 2)</a:t>
            </a:r>
            <a:endParaRPr kumimoji="0" lang="en-US" altLang="en-US" sz="2400" b="1">
              <a:solidFill>
                <a:srgbClr val="333333"/>
              </a:solidFill>
            </a:endParaRPr>
          </a:p>
          <a:p>
            <a:pPr>
              <a:spcBef>
                <a:spcPct val="0"/>
              </a:spcBef>
              <a:buClrTx/>
              <a:buFontTx/>
              <a:buNone/>
            </a:pPr>
            <a:endParaRPr kumimoji="0" lang="en-US" altLang="en-US" sz="2400" b="1">
              <a:solidFill>
                <a:srgbClr val="333333"/>
              </a:solidFill>
            </a:endParaRPr>
          </a:p>
          <a:p>
            <a:pPr>
              <a:spcBef>
                <a:spcPct val="0"/>
              </a:spcBef>
              <a:buClrTx/>
              <a:buFontTx/>
              <a:buNone/>
            </a:pPr>
            <a:r>
              <a:rPr kumimoji="0" lang="en-US" altLang="en-US" sz="2400" b="1">
                <a:solidFill>
                  <a:srgbClr val="333333"/>
                </a:solidFill>
              </a:rPr>
              <a:t>What can you apply from this exercise to reading the Bible?</a:t>
            </a:r>
          </a:p>
        </p:txBody>
      </p:sp>
      <p:sp>
        <p:nvSpPr>
          <p:cNvPr id="10243" name="Text Box 3"/>
          <p:cNvSpPr txBox="1">
            <a:spLocks noChangeArrowheads="1"/>
          </p:cNvSpPr>
          <p:nvPr/>
        </p:nvSpPr>
        <p:spPr bwMode="auto">
          <a:xfrm>
            <a:off x="152400" y="1600200"/>
            <a:ext cx="8839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dirty="0">
                <a:solidFill>
                  <a:srgbClr val="3333CC"/>
                </a:solidFill>
              </a:rPr>
              <a:t>Main Observation:</a:t>
            </a:r>
          </a:p>
          <a:p>
            <a:pPr>
              <a:spcBef>
                <a:spcPct val="0"/>
              </a:spcBef>
              <a:buClrTx/>
              <a:buFontTx/>
              <a:buNone/>
            </a:pPr>
            <a:r>
              <a:rPr kumimoji="0" lang="en-US" altLang="en-US" sz="2400" b="1" dirty="0">
                <a:solidFill>
                  <a:srgbClr val="3333CC"/>
                </a:solidFill>
              </a:rPr>
              <a:t>	Before we as readers assess the </a:t>
            </a:r>
            <a:r>
              <a:rPr kumimoji="0" lang="en-US" altLang="en-US" sz="2400" b="1" dirty="0">
                <a:solidFill>
                  <a:srgbClr val="CC0000"/>
                </a:solidFill>
              </a:rPr>
              <a:t>value/meaning</a:t>
            </a:r>
            <a:r>
              <a:rPr kumimoji="0" lang="en-US" altLang="en-US" sz="2400" b="1" dirty="0">
                <a:solidFill>
                  <a:srgbClr val="3333CC"/>
                </a:solidFill>
              </a:rPr>
              <a:t> of a biblical  text (or any text),  we need to understand the intended </a:t>
            </a:r>
            <a:r>
              <a:rPr kumimoji="0" lang="en-US" altLang="en-US" sz="2400" b="1" dirty="0">
                <a:solidFill>
                  <a:srgbClr val="C00000"/>
                </a:solidFill>
              </a:rPr>
              <a:t>communicative</a:t>
            </a:r>
            <a:r>
              <a:rPr kumimoji="0" lang="en-US" altLang="en-US" sz="2400" b="1" dirty="0">
                <a:solidFill>
                  <a:srgbClr val="3333CC"/>
                </a:solidFill>
              </a:rPr>
              <a:t> </a:t>
            </a:r>
            <a:r>
              <a:rPr kumimoji="0" lang="en-US" altLang="en-US" sz="2400" b="1" dirty="0">
                <a:solidFill>
                  <a:srgbClr val="CC0000"/>
                </a:solidFill>
              </a:rPr>
              <a:t>function </a:t>
            </a:r>
            <a:r>
              <a:rPr kumimoji="0" lang="en-US" altLang="en-US" sz="2400" b="1" dirty="0">
                <a:solidFill>
                  <a:srgbClr val="3333CC"/>
                </a:solidFill>
              </a:rPr>
              <a:t>of that text.</a:t>
            </a:r>
          </a:p>
          <a:p>
            <a:pPr>
              <a:spcBef>
                <a:spcPct val="0"/>
              </a:spcBef>
              <a:buClrTx/>
              <a:buFontTx/>
              <a:buNone/>
            </a:pPr>
            <a:endParaRPr kumimoji="0" lang="en-US" altLang="en-US" sz="2400" b="1" dirty="0">
              <a:solidFill>
                <a:srgbClr val="3333CC"/>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[Comment:  When it comes to the Bible, people tend to drop their usual reading skills and read the Bible “on the flat” as if it were all referential and to be evaluated as science.]</a:t>
            </a:r>
            <a:endParaRPr kumimoji="0" lang="en-US" altLang="en-US" sz="2400" dirty="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Summary/Application on "Function and Evaluation” (2 of 2)</a:t>
            </a:r>
            <a:endParaRPr kumimoji="0" lang="en-US" altLang="en-US" sz="2400" b="1">
              <a:solidFill>
                <a:srgbClr val="333333"/>
              </a:solidFill>
            </a:endParaRPr>
          </a:p>
          <a:p>
            <a:pPr>
              <a:spcBef>
                <a:spcPct val="0"/>
              </a:spcBef>
              <a:buClrTx/>
              <a:buFontTx/>
              <a:buNone/>
            </a:pPr>
            <a:r>
              <a:rPr kumimoji="0" lang="en-US" altLang="en-US" sz="2400" b="1">
                <a:solidFill>
                  <a:srgbClr val="333333"/>
                </a:solidFill>
              </a:rPr>
              <a:t>But:</a:t>
            </a:r>
            <a:endParaRPr kumimoji="0" lang="en-US" altLang="en-US" sz="2400">
              <a:solidFill>
                <a:srgbClr val="333333"/>
              </a:solidFill>
            </a:endParaRPr>
          </a:p>
        </p:txBody>
      </p:sp>
      <p:sp>
        <p:nvSpPr>
          <p:cNvPr id="11267" name="Text Box 3"/>
          <p:cNvSpPr txBox="1">
            <a:spLocks noChangeArrowheads="1"/>
          </p:cNvSpPr>
          <p:nvPr/>
        </p:nvSpPr>
        <p:spPr bwMode="auto">
          <a:xfrm>
            <a:off x="0" y="106680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buFontTx/>
              <a:buAutoNum type="alphaLcPeriod"/>
              <a:defRPr/>
            </a:pPr>
            <a:r>
              <a:rPr lang="en-US" b="1" dirty="0">
                <a:solidFill>
                  <a:srgbClr val="333333"/>
                </a:solidFill>
              </a:rPr>
              <a:t>Some genres do not function referentially or </a:t>
            </a:r>
            <a:r>
              <a:rPr lang="en-US" b="1" dirty="0" err="1">
                <a:solidFill>
                  <a:srgbClr val="333333"/>
                </a:solidFill>
              </a:rPr>
              <a:t>conatively</a:t>
            </a:r>
            <a:r>
              <a:rPr lang="en-US" b="1" dirty="0">
                <a:solidFill>
                  <a:srgbClr val="333333"/>
                </a:solidFill>
              </a:rPr>
              <a:t> in a </a:t>
            </a:r>
            <a:br>
              <a:rPr lang="en-US" b="1" dirty="0">
                <a:solidFill>
                  <a:srgbClr val="333333"/>
                </a:solidFill>
              </a:rPr>
            </a:br>
            <a:r>
              <a:rPr lang="en-US" b="1" dirty="0">
                <a:solidFill>
                  <a:srgbClr val="333333"/>
                </a:solidFill>
              </a:rPr>
              <a:t>    “literalistic” sense.   There may be a “poetic” impact intended.</a:t>
            </a:r>
          </a:p>
          <a:p>
            <a:pPr>
              <a:defRPr/>
            </a:pPr>
            <a:r>
              <a:rPr lang="en-US" b="1" dirty="0">
                <a:solidFill>
                  <a:srgbClr val="333333"/>
                </a:solidFill>
              </a:rPr>
              <a:t>[Duke: </a:t>
            </a:r>
            <a:r>
              <a:rPr lang="en-US" b="1" dirty="0">
                <a:solidFill>
                  <a:srgbClr val="C00000"/>
                </a:solidFill>
              </a:rPr>
              <a:t>“literal” </a:t>
            </a:r>
            <a:r>
              <a:rPr lang="en-US" b="1" dirty="0">
                <a:solidFill>
                  <a:srgbClr val="3333CC"/>
                </a:solidFill>
              </a:rPr>
              <a:t>according to context of communicative intention</a:t>
            </a:r>
            <a:r>
              <a:rPr lang="en-US" b="1" dirty="0">
                <a:solidFill>
                  <a:srgbClr val="C00000"/>
                </a:solidFill>
              </a:rPr>
              <a:t> vs.</a:t>
            </a:r>
            <a:br>
              <a:rPr lang="en-US" b="1" dirty="0">
                <a:solidFill>
                  <a:srgbClr val="C00000"/>
                </a:solidFill>
              </a:rPr>
            </a:br>
            <a:r>
              <a:rPr lang="en-US" b="1" dirty="0">
                <a:solidFill>
                  <a:srgbClr val="C00000"/>
                </a:solidFill>
              </a:rPr>
              <a:t>  “literalistic” </a:t>
            </a:r>
            <a:r>
              <a:rPr lang="en-US" b="1" dirty="0">
                <a:solidFill>
                  <a:srgbClr val="3333CC"/>
                </a:solidFill>
              </a:rPr>
              <a:t>ignoring contexts, intention, figurative lang. etc</a:t>
            </a:r>
            <a:r>
              <a:rPr lang="en-US" b="1" dirty="0">
                <a:solidFill>
                  <a:srgbClr val="333333"/>
                </a:solidFill>
              </a:rPr>
              <a:t>.]</a:t>
            </a:r>
          </a:p>
          <a:p>
            <a:pPr>
              <a:defRPr/>
            </a:pPr>
            <a:endParaRPr lang="en-US" b="1" dirty="0">
              <a:solidFill>
                <a:srgbClr val="333333"/>
              </a:solidFill>
            </a:endParaRPr>
          </a:p>
          <a:p>
            <a:pPr>
              <a:defRPr/>
            </a:pPr>
            <a:r>
              <a:rPr lang="en-US" b="1" dirty="0" err="1">
                <a:solidFill>
                  <a:srgbClr val="333333"/>
                </a:solidFill>
              </a:rPr>
              <a:t>Illust</a:t>
            </a:r>
            <a:r>
              <a:rPr lang="en-US" b="1" dirty="0">
                <a:solidFill>
                  <a:srgbClr val="333333"/>
                </a:solidFill>
              </a:rPr>
              <a:t>.: </a:t>
            </a:r>
            <a:r>
              <a:rPr lang="en-US" b="1" dirty="0">
                <a:solidFill>
                  <a:srgbClr val="3333CC"/>
                </a:solidFill>
              </a:rPr>
              <a:t>"If your eye causes you to sin, pluck it out....” </a:t>
            </a:r>
            <a:r>
              <a:rPr lang="en-US" b="1" dirty="0">
                <a:solidFill>
                  <a:srgbClr val="333333"/>
                </a:solidFill>
              </a:rPr>
              <a:t>(Conative and poetic poles work together = “hindrances to the Kingdom of God are so serious …”</a:t>
            </a:r>
            <a:endParaRPr lang="en-US" b="1" dirty="0">
              <a:solidFill>
                <a:srgbClr val="3333CC"/>
              </a:solidFill>
            </a:endParaRPr>
          </a:p>
          <a:p>
            <a:pPr>
              <a:defRPr/>
            </a:pPr>
            <a:endParaRPr lang="en-US" b="1" dirty="0">
              <a:solidFill>
                <a:srgbClr val="333333"/>
              </a:solidFill>
            </a:endParaRPr>
          </a:p>
          <a:p>
            <a:pPr>
              <a:defRPr/>
            </a:pPr>
            <a:r>
              <a:rPr lang="en-US" b="1" dirty="0">
                <a:solidFill>
                  <a:srgbClr val="333333"/>
                </a:solidFill>
              </a:rPr>
              <a:t>b. Some texts do function referentially, but are historically </a:t>
            </a:r>
            <a:br>
              <a:rPr lang="en-US" b="1" dirty="0">
                <a:solidFill>
                  <a:srgbClr val="333333"/>
                </a:solidFill>
              </a:rPr>
            </a:br>
            <a:r>
              <a:rPr lang="en-US" b="1" dirty="0">
                <a:solidFill>
                  <a:srgbClr val="333333"/>
                </a:solidFill>
              </a:rPr>
              <a:t>     referential, not scientifically referential</a:t>
            </a:r>
            <a:br>
              <a:rPr lang="en-US" b="1" dirty="0">
                <a:solidFill>
                  <a:srgbClr val="333333"/>
                </a:solidFill>
              </a:rPr>
            </a:br>
            <a:r>
              <a:rPr lang="en-US" b="1" dirty="0">
                <a:solidFill>
                  <a:srgbClr val="333333"/>
                </a:solidFill>
              </a:rPr>
              <a:t>     and should be evaluated differently.</a:t>
            </a:r>
            <a:br>
              <a:rPr lang="en-US" b="1" dirty="0">
                <a:solidFill>
                  <a:srgbClr val="333333"/>
                </a:solidFill>
              </a:rPr>
            </a:br>
            <a:r>
              <a:rPr lang="en-US" b="1" dirty="0">
                <a:solidFill>
                  <a:srgbClr val="333333"/>
                </a:solidFill>
              </a:rPr>
              <a:t>     (Ref #2 </a:t>
            </a:r>
            <a:r>
              <a:rPr lang="en-US" b="1" dirty="0" err="1">
                <a:solidFill>
                  <a:srgbClr val="333333"/>
                </a:solidFill>
              </a:rPr>
              <a:t>vs</a:t>
            </a:r>
            <a:r>
              <a:rPr lang="en-US" b="1" dirty="0">
                <a:solidFill>
                  <a:srgbClr val="333333"/>
                </a:solidFill>
              </a:rPr>
              <a:t> #1)</a:t>
            </a:r>
            <a:endParaRPr lang="en-US" dirty="0">
              <a:solidFill>
                <a:srgbClr val="333333"/>
              </a:solidFill>
            </a:endParaRPr>
          </a:p>
        </p:txBody>
      </p:sp>
      <p:pic>
        <p:nvPicPr>
          <p:cNvPr id="34820" name="Picture 4" descr="pictur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775200"/>
            <a:ext cx="29337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Using the Bible to compute </a:t>
            </a:r>
            <a:r>
              <a:rPr kumimoji="0" lang="en-US" altLang="en-US" sz="2400" b="1" u="sng">
                <a:sym typeface="Symbol" pitchFamily="18" charset="2"/>
              </a:rPr>
              <a:t></a:t>
            </a:r>
            <a:endParaRPr kumimoji="0" lang="en-US" altLang="en-US" sz="2400" b="1" u="sng"/>
          </a:p>
        </p:txBody>
      </p:sp>
      <p:sp>
        <p:nvSpPr>
          <p:cNvPr id="35844" name="Rectangle 4"/>
          <p:cNvSpPr>
            <a:spLocks noChangeArrowheads="1"/>
          </p:cNvSpPr>
          <p:nvPr/>
        </p:nvSpPr>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35845" name="Rectangle 5"/>
          <p:cNvSpPr>
            <a:spLocks noChangeArrowheads="1"/>
          </p:cNvSpPr>
          <p:nvPr/>
        </p:nvSpPr>
        <p:spPr bwMode="auto">
          <a:xfrm>
            <a:off x="0" y="685800"/>
            <a:ext cx="9144000" cy="617220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1295400"/>
            <a:ext cx="838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Pre-question</a:t>
            </a:r>
            <a:r>
              <a:rPr kumimoji="0" lang="en-US" altLang="en-US" sz="2400" b="1" dirty="0">
                <a:solidFill>
                  <a:srgbClr val="333333"/>
                </a:solidFill>
              </a:rPr>
              <a:t> to Assignment #1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Suppose you had to describe a genre (type of literature) that was new to you.  How would you do it?  What categories would you use?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endPar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endParaRPr>
          </a:p>
        </p:txBody>
      </p:sp>
      <p:sp>
        <p:nvSpPr>
          <p:cNvPr id="44035" name="Text Box 3"/>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Defining/Describing Genres</a:t>
            </a:r>
            <a:endParaRPr kumimoji="0" lang="en-US" alt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216929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9FB52-9C7D-C559-C8F8-63FB68677343}"/>
              </a:ext>
            </a:extLst>
          </p:cNvPr>
          <p:cNvSpPr txBox="1"/>
          <p:nvPr/>
        </p:nvSpPr>
        <p:spPr>
          <a:xfrm>
            <a:off x="533400" y="243780"/>
            <a:ext cx="8382000" cy="6186309"/>
          </a:xfrm>
          <a:prstGeom prst="rect">
            <a:avLst/>
          </a:prstGeom>
          <a:noFill/>
        </p:spPr>
        <p:txBody>
          <a:bodyPr wrap="square" rtlCol="0">
            <a:spAutoFit/>
          </a:bodyPr>
          <a:lstStyle/>
          <a:p>
            <a:r>
              <a:rPr lang="en-US" sz="2800" b="1" dirty="0"/>
              <a:t>SUGGESTION: KEEP A JOURNAL</a:t>
            </a:r>
          </a:p>
          <a:p>
            <a:endParaRPr lang="en-US" sz="2800" b="1" dirty="0"/>
          </a:p>
          <a:p>
            <a:r>
              <a:rPr lang="en-US" sz="2800" b="1" dirty="0"/>
              <a:t>(perhaps separate sections)</a:t>
            </a:r>
          </a:p>
          <a:p>
            <a:endParaRPr lang="en-US" b="1" dirty="0"/>
          </a:p>
          <a:p>
            <a:r>
              <a:rPr lang="en-US" b="1" dirty="0">
                <a:solidFill>
                  <a:schemeClr val="accent1"/>
                </a:solidFill>
              </a:rPr>
              <a:t>The assignments </a:t>
            </a:r>
            <a:r>
              <a:rPr lang="en-US" b="1" dirty="0"/>
              <a:t>-- as you are able.  </a:t>
            </a:r>
          </a:p>
          <a:p>
            <a:r>
              <a:rPr lang="en-US" b="1" dirty="0"/>
              <a:t>What you observe on your own belongs to you.  You will remember and value it more than what I can ever say.</a:t>
            </a:r>
          </a:p>
          <a:p>
            <a:endParaRPr lang="en-US" b="1" dirty="0"/>
          </a:p>
          <a:p>
            <a:r>
              <a:rPr lang="en-US" b="1" dirty="0">
                <a:solidFill>
                  <a:schemeClr val="accent1"/>
                </a:solidFill>
              </a:rPr>
              <a:t>Questions</a:t>
            </a:r>
            <a:r>
              <a:rPr lang="en-US" b="1" dirty="0"/>
              <a:t>: These will help to generate in-class discussions.</a:t>
            </a:r>
          </a:p>
          <a:p>
            <a:endParaRPr lang="en-US" b="1" dirty="0"/>
          </a:p>
          <a:p>
            <a:r>
              <a:rPr lang="en-US" b="1" dirty="0">
                <a:solidFill>
                  <a:schemeClr val="accent1"/>
                </a:solidFill>
              </a:rPr>
              <a:t>Class notes</a:t>
            </a:r>
            <a:r>
              <a:rPr lang="en-US" b="1" dirty="0"/>
              <a:t>: any details that you want to retain.  </a:t>
            </a:r>
          </a:p>
          <a:p>
            <a:endParaRPr lang="en-US" b="1" dirty="0"/>
          </a:p>
          <a:p>
            <a:r>
              <a:rPr lang="en-US" b="1" dirty="0">
                <a:solidFill>
                  <a:srgbClr val="C00000"/>
                </a:solidFill>
              </a:rPr>
              <a:t>Main reflection</a:t>
            </a:r>
            <a:r>
              <a:rPr lang="en-US" b="1" dirty="0">
                <a:solidFill>
                  <a:schemeClr val="accent1"/>
                </a:solidFill>
              </a:rPr>
              <a:t>: </a:t>
            </a:r>
            <a:r>
              <a:rPr lang="en-US" b="1" dirty="0"/>
              <a:t>(right after class).  Your main thought or something someone said that was significant to you.</a:t>
            </a:r>
          </a:p>
          <a:p>
            <a:endParaRPr lang="en-US" b="1" dirty="0">
              <a:solidFill>
                <a:schemeClr val="accent1"/>
              </a:solidFill>
            </a:endParaRPr>
          </a:p>
          <a:p>
            <a:r>
              <a:rPr lang="en-US" b="1" dirty="0">
                <a:solidFill>
                  <a:schemeClr val="accent1"/>
                </a:solidFill>
              </a:rPr>
              <a:t>Devotional thoughts and prayers </a:t>
            </a:r>
            <a:r>
              <a:rPr lang="en-US" b="1" dirty="0"/>
              <a:t>inspired by the psalms</a:t>
            </a:r>
          </a:p>
        </p:txBody>
      </p:sp>
      <p:pic>
        <p:nvPicPr>
          <p:cNvPr id="6" name="Picture 5">
            <a:extLst>
              <a:ext uri="{FF2B5EF4-FFF2-40B4-BE49-F238E27FC236}">
                <a16:creationId xmlns:a16="http://schemas.microsoft.com/office/drawing/2014/main" id="{390FA0A9-8350-8F67-F0EE-A2162F2945E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304800"/>
            <a:ext cx="2595552" cy="1895294"/>
          </a:xfrm>
          <a:prstGeom prst="rect">
            <a:avLst/>
          </a:prstGeom>
        </p:spPr>
      </p:pic>
    </p:spTree>
    <p:extLst>
      <p:ext uri="{BB962C8B-B14F-4D97-AF65-F5344CB8AC3E}">
        <p14:creationId xmlns:p14="http://schemas.microsoft.com/office/powerpoint/2010/main" val="30957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5EEB1-19ED-1228-FFB5-4CABB1036AA3}"/>
              </a:ext>
            </a:extLst>
          </p:cNvPr>
          <p:cNvSpPr txBox="1"/>
          <p:nvPr/>
        </p:nvSpPr>
        <p:spPr>
          <a:xfrm>
            <a:off x="304800" y="76200"/>
            <a:ext cx="8229600" cy="6555641"/>
          </a:xfrm>
          <a:prstGeom prst="rect">
            <a:avLst/>
          </a:prstGeom>
          <a:noFill/>
        </p:spPr>
        <p:txBody>
          <a:bodyPr wrap="square" rtlCol="0">
            <a:spAutoFit/>
          </a:bodyPr>
          <a:lstStyle/>
          <a:p>
            <a:pPr algn="ctr"/>
            <a:r>
              <a:rPr lang="en-US" sz="3200" b="1" dirty="0"/>
              <a:t>GENERAL GOALS</a:t>
            </a:r>
          </a:p>
          <a:p>
            <a:pPr algn="ctr"/>
            <a:r>
              <a:rPr lang="en-US" b="1" dirty="0">
                <a:solidFill>
                  <a:schemeClr val="accent1"/>
                </a:solidFill>
              </a:rPr>
              <a:t>We cannot know </a:t>
            </a:r>
            <a:r>
              <a:rPr lang="en-US" b="1" dirty="0">
                <a:solidFill>
                  <a:srgbClr val="C00000"/>
                </a:solidFill>
              </a:rPr>
              <a:t>what</a:t>
            </a:r>
            <a:r>
              <a:rPr lang="en-US" b="1" dirty="0">
                <a:solidFill>
                  <a:schemeClr val="accent1"/>
                </a:solidFill>
              </a:rPr>
              <a:t> a text means </a:t>
            </a:r>
            <a:br>
              <a:rPr lang="en-US" b="1" dirty="0">
                <a:solidFill>
                  <a:schemeClr val="accent1"/>
                </a:solidFill>
              </a:rPr>
            </a:br>
            <a:r>
              <a:rPr lang="en-US" b="1" dirty="0">
                <a:solidFill>
                  <a:schemeClr val="accent1"/>
                </a:solidFill>
              </a:rPr>
              <a:t>until we know </a:t>
            </a:r>
            <a:r>
              <a:rPr lang="en-US" b="1" dirty="0">
                <a:solidFill>
                  <a:srgbClr val="C00000"/>
                </a:solidFill>
              </a:rPr>
              <a:t>how</a:t>
            </a:r>
            <a:r>
              <a:rPr lang="en-US" b="1" dirty="0">
                <a:solidFill>
                  <a:schemeClr val="accent1"/>
                </a:solidFill>
              </a:rPr>
              <a:t> it means</a:t>
            </a:r>
            <a:r>
              <a:rPr lang="en-US" sz="2800" b="1" dirty="0"/>
              <a:t>.</a:t>
            </a:r>
          </a:p>
          <a:p>
            <a:r>
              <a:rPr lang="en-US" b="1" dirty="0">
                <a:solidFill>
                  <a:srgbClr val="C00000"/>
                </a:solidFill>
              </a:rPr>
              <a:t>Main objective</a:t>
            </a:r>
            <a:r>
              <a:rPr lang="en-US" b="1" dirty="0"/>
              <a:t>:   </a:t>
            </a:r>
          </a:p>
          <a:p>
            <a:r>
              <a:rPr lang="en-US" b="1" dirty="0"/>
              <a:t>Develop skill in reading and comprehending the Psalms (and other OT hymns) within their cultural and historical context, in order to appreciate them more and apply them better.</a:t>
            </a:r>
          </a:p>
          <a:p>
            <a:endParaRPr lang="en-US" b="1" dirty="0"/>
          </a:p>
          <a:p>
            <a:r>
              <a:rPr lang="en-US" b="1" dirty="0"/>
              <a:t>How to read them in according to their:</a:t>
            </a:r>
          </a:p>
          <a:p>
            <a:pPr marL="342900" indent="-342900">
              <a:buFont typeface="Arial" panose="020B0604020202020204" pitchFamily="34" charset="0"/>
              <a:buChar char="•"/>
            </a:pPr>
            <a:r>
              <a:rPr lang="en-US" b="1" dirty="0">
                <a:solidFill>
                  <a:schemeClr val="accent1"/>
                </a:solidFill>
              </a:rPr>
              <a:t>Genre</a:t>
            </a:r>
            <a:r>
              <a:rPr lang="en-US" b="1" dirty="0"/>
              <a:t> (typical forms)</a:t>
            </a:r>
          </a:p>
          <a:p>
            <a:pPr marL="342900" indent="-342900">
              <a:buFont typeface="Arial" panose="020B0604020202020204" pitchFamily="34" charset="0"/>
              <a:buChar char="•"/>
            </a:pPr>
            <a:r>
              <a:rPr lang="en-US" b="1" dirty="0">
                <a:solidFill>
                  <a:schemeClr val="accent1"/>
                </a:solidFill>
              </a:rPr>
              <a:t>Literary patterns </a:t>
            </a:r>
            <a:r>
              <a:rPr lang="en-US" b="1" dirty="0"/>
              <a:t>(parallelism and other patterns)</a:t>
            </a:r>
          </a:p>
          <a:p>
            <a:pPr marL="342900" indent="-342900">
              <a:buFont typeface="Arial" panose="020B0604020202020204" pitchFamily="34" charset="0"/>
              <a:buChar char="•"/>
            </a:pPr>
            <a:r>
              <a:rPr lang="en-US" b="1" dirty="0">
                <a:solidFill>
                  <a:schemeClr val="accent1"/>
                </a:solidFill>
              </a:rPr>
              <a:t>Typical imagery</a:t>
            </a:r>
          </a:p>
          <a:p>
            <a:pPr marL="342900" indent="-342900">
              <a:buFont typeface="Arial" panose="020B0604020202020204" pitchFamily="34" charset="0"/>
              <a:buChar char="•"/>
            </a:pPr>
            <a:r>
              <a:rPr lang="en-US" b="1" dirty="0">
                <a:solidFill>
                  <a:schemeClr val="accent1"/>
                </a:solidFill>
              </a:rPr>
              <a:t>Cultic</a:t>
            </a:r>
            <a:r>
              <a:rPr lang="en-US" b="1" dirty="0">
                <a:solidFill>
                  <a:srgbClr val="C00000"/>
                </a:solidFill>
              </a:rPr>
              <a:t>*</a:t>
            </a:r>
            <a:r>
              <a:rPr lang="en-US" b="1" dirty="0">
                <a:solidFill>
                  <a:schemeClr val="accent1"/>
                </a:solidFill>
              </a:rPr>
              <a:t> setting </a:t>
            </a:r>
            <a:r>
              <a:rPr lang="en-US" b="1" dirty="0"/>
              <a:t>in their performance in the Temple</a:t>
            </a:r>
            <a:br>
              <a:rPr lang="en-US" b="1" dirty="0"/>
            </a:br>
            <a:r>
              <a:rPr lang="en-US" b="1" dirty="0">
                <a:solidFill>
                  <a:srgbClr val="C00000"/>
                </a:solidFill>
              </a:rPr>
              <a:t>*</a:t>
            </a:r>
            <a:r>
              <a:rPr lang="en-US" b="1" dirty="0"/>
              <a:t> </a:t>
            </a:r>
            <a:r>
              <a:rPr lang="en-US" b="1" dirty="0">
                <a:solidFill>
                  <a:srgbClr val="C00000"/>
                </a:solidFill>
              </a:rPr>
              <a:t>cultic</a:t>
            </a:r>
            <a:r>
              <a:rPr lang="en-US" b="1" dirty="0"/>
              <a:t> used here for religious expression or practice</a:t>
            </a:r>
          </a:p>
          <a:p>
            <a:pPr marL="342900" indent="-342900">
              <a:buFont typeface="Arial" panose="020B0604020202020204" pitchFamily="34" charset="0"/>
              <a:buChar char="•"/>
            </a:pPr>
            <a:r>
              <a:rPr lang="en-US" b="1" dirty="0">
                <a:solidFill>
                  <a:schemeClr val="accent1"/>
                </a:solidFill>
              </a:rPr>
              <a:t>Historical allusions </a:t>
            </a:r>
            <a:r>
              <a:rPr lang="en-US" b="1" dirty="0"/>
              <a:t>(some explicitly to the life of David)</a:t>
            </a:r>
          </a:p>
          <a:p>
            <a:pPr marL="342900" indent="-342900">
              <a:buFont typeface="Arial" panose="020B0604020202020204" pitchFamily="34" charset="0"/>
              <a:buChar char="•"/>
            </a:pPr>
            <a:r>
              <a:rPr lang="en-US" b="1" dirty="0">
                <a:solidFill>
                  <a:schemeClr val="accent1"/>
                </a:solidFill>
              </a:rPr>
              <a:t>Main theological themes</a:t>
            </a:r>
          </a:p>
          <a:p>
            <a:pPr marL="342900" indent="-342900">
              <a:buFont typeface="Arial" panose="020B0604020202020204" pitchFamily="34" charset="0"/>
              <a:buChar char="•"/>
            </a:pPr>
            <a:r>
              <a:rPr lang="en-US" b="1" dirty="0"/>
              <a:t>[The later Church’s Christological interpretation]</a:t>
            </a:r>
            <a:r>
              <a:rPr lang="en-US" b="1" dirty="0">
                <a:solidFill>
                  <a:srgbClr val="C00000"/>
                </a:solidFill>
              </a:rPr>
              <a:t>     </a:t>
            </a:r>
            <a:endParaRPr lang="en-US" b="1" dirty="0"/>
          </a:p>
        </p:txBody>
      </p:sp>
    </p:spTree>
    <p:extLst>
      <p:ext uri="{BB962C8B-B14F-4D97-AF65-F5344CB8AC3E}">
        <p14:creationId xmlns:p14="http://schemas.microsoft.com/office/powerpoint/2010/main" val="269064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075D2-4F11-4C22-DD90-3E51F8765F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76F032-311E-835F-A5E9-4EC9D3E0AADA}"/>
              </a:ext>
            </a:extLst>
          </p:cNvPr>
          <p:cNvSpPr txBox="1"/>
          <p:nvPr/>
        </p:nvSpPr>
        <p:spPr>
          <a:xfrm>
            <a:off x="457200" y="457200"/>
            <a:ext cx="8382000" cy="50167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Times New Roman" pitchFamily="18" charset="0"/>
                <a:ea typeface="+mn-ea"/>
                <a:cs typeface="+mn-cs"/>
              </a:rPr>
              <a:t>ILLUSTRATION OF A SIMPLE CLOSE READING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PSALM 1:1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b="1" dirty="0">
                <a:solidFill>
                  <a:srgbClr val="333333"/>
                </a:solidFill>
              </a:rPr>
              <a:t>Type (thematic): W</a:t>
            </a:r>
            <a:r>
              <a:rPr kumimoji="0" lang="en-US" sz="2400" b="1" i="0" u="none" strike="noStrike" kern="1200" cap="none" spc="0" normalizeH="0" baseline="0" noProof="0" dirty="0" err="1">
                <a:ln>
                  <a:noFill/>
                </a:ln>
                <a:solidFill>
                  <a:srgbClr val="333333"/>
                </a:solidFill>
                <a:effectLst/>
                <a:uLnTx/>
                <a:uFillTx/>
                <a:latin typeface="Times New Roman" pitchFamily="18" charset="0"/>
                <a:ea typeface="+mn-ea"/>
                <a:cs typeface="+mn-cs"/>
              </a:rPr>
              <a:t>isdom</a:t>
            </a: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lang="en-US" b="1" dirty="0">
                <a:solidFill>
                  <a:srgbClr val="333333"/>
                </a:solidFill>
              </a:rPr>
              <a:t>Psalm</a:t>
            </a: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Blessed is the one who </a:t>
            </a:r>
            <a:r>
              <a:rPr kumimoji="0" lang="en-US" sz="2400" b="1" i="0" u="none" strike="noStrike" kern="1200" cap="none" spc="0" normalizeH="0" baseline="0" noProof="0" dirty="0">
                <a:ln>
                  <a:noFill/>
                </a:ln>
                <a:effectLst/>
                <a:uLnTx/>
                <a:uFillTx/>
                <a:latin typeface="Times New Roman" pitchFamily="18" charset="0"/>
                <a:ea typeface="+mn-ea"/>
                <a:cs typeface="+mn-cs"/>
              </a:rPr>
              <a:t>does not walk  in the advice of the wicked, and in the way of sinners does not stand, and in the assembly of scoffers does not dwell; but rather in the Law of Yahweh is his delight, and in His Torah he meditates day and night. </a:t>
            </a:r>
          </a:p>
        </p:txBody>
      </p:sp>
    </p:spTree>
    <p:extLst>
      <p:ext uri="{BB962C8B-B14F-4D97-AF65-F5344CB8AC3E}">
        <p14:creationId xmlns:p14="http://schemas.microsoft.com/office/powerpoint/2010/main" val="258642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39E30-40DC-1655-2A63-CB99F89054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28F4A4-D4DD-1752-6550-9FDA861E6099}"/>
              </a:ext>
            </a:extLst>
          </p:cNvPr>
          <p:cNvSpPr txBox="1"/>
          <p:nvPr/>
        </p:nvSpPr>
        <p:spPr>
          <a:xfrm>
            <a:off x="381000" y="612844"/>
            <a:ext cx="8382000" cy="563231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PSALM 1:1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b="1" dirty="0">
                <a:solidFill>
                  <a:schemeClr val="accent1"/>
                </a:solidFill>
              </a:rPr>
              <a:t>Literary feature: contrast / comparison (antithesis)</a:t>
            </a:r>
            <a:endPar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Blessed is the one who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Times New Roman" pitchFamily="18" charset="0"/>
                <a:ea typeface="+mn-ea"/>
                <a:cs typeface="+mn-cs"/>
              </a:rPr>
              <a:t>[Negative picture]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does not walk  in the advice of the wicked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way of sinners does not stand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assembly of scoffers does not dwell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But rather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8A00"/>
                </a:solidFill>
                <a:effectLst/>
                <a:uLnTx/>
                <a:uFillTx/>
                <a:latin typeface="Times New Roman" pitchFamily="18" charset="0"/>
                <a:ea typeface="+mn-ea"/>
                <a:cs typeface="+mn-cs"/>
              </a:rPr>
              <a:t>[Positive picture]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in the Law of Yahweh is his delight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and in His Torah he meditates day and night. </a:t>
            </a:r>
          </a:p>
        </p:txBody>
      </p:sp>
    </p:spTree>
    <p:extLst>
      <p:ext uri="{BB962C8B-B14F-4D97-AF65-F5344CB8AC3E}">
        <p14:creationId xmlns:p14="http://schemas.microsoft.com/office/powerpoint/2010/main" val="338223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C2F831-188C-EA51-B6DA-751C664CB7F5}"/>
              </a:ext>
            </a:extLst>
          </p:cNvPr>
          <p:cNvSpPr txBox="1"/>
          <p:nvPr/>
        </p:nvSpPr>
        <p:spPr>
          <a:xfrm>
            <a:off x="381000" y="32657"/>
            <a:ext cx="8382000" cy="6370975"/>
          </a:xfrm>
          <a:prstGeom prst="rect">
            <a:avLst/>
          </a:prstGeom>
          <a:noFill/>
        </p:spPr>
        <p:txBody>
          <a:bodyPr wrap="square" rtlCol="0">
            <a:spAutoFit/>
          </a:bodyPr>
          <a:lstStyle/>
          <a:p>
            <a:pPr algn="ctr"/>
            <a:r>
              <a:rPr lang="en-US" b="1" dirty="0"/>
              <a:t>PSALM 1:1</a:t>
            </a:r>
          </a:p>
          <a:p>
            <a:pPr algn="ctr"/>
            <a:endParaRPr lang="en-US" b="1" dirty="0"/>
          </a:p>
          <a:p>
            <a:r>
              <a:rPr lang="en-US" b="1" dirty="0">
                <a:solidFill>
                  <a:schemeClr val="accent1"/>
                </a:solidFill>
              </a:rPr>
              <a:t>Literary feature: chiastic and simple structural repetition</a:t>
            </a:r>
          </a:p>
          <a:p>
            <a:endParaRPr lang="en-US" b="1" dirty="0"/>
          </a:p>
          <a:p>
            <a:r>
              <a:rPr lang="en-US" b="1" dirty="0"/>
              <a:t>Blessed is the one who</a:t>
            </a:r>
          </a:p>
          <a:p>
            <a:r>
              <a:rPr lang="en-US" b="1" dirty="0"/>
              <a:t> [A  behavior]                [B  setting]</a:t>
            </a:r>
          </a:p>
          <a:p>
            <a:r>
              <a:rPr lang="en-US" b="1" dirty="0">
                <a:solidFill>
                  <a:srgbClr val="C00000"/>
                </a:solidFill>
              </a:rPr>
              <a:t>does not walk  /  in the advice of the wicked </a:t>
            </a:r>
          </a:p>
          <a:p>
            <a:r>
              <a:rPr lang="en-US" b="1" dirty="0"/>
              <a:t>     [B  setting]                        [A  behavior]                       </a:t>
            </a:r>
          </a:p>
          <a:p>
            <a:r>
              <a:rPr lang="en-US" b="1" dirty="0">
                <a:solidFill>
                  <a:srgbClr val="C00000"/>
                </a:solidFill>
              </a:rPr>
              <a:t>and in the way of sinners /  does not stand</a:t>
            </a:r>
          </a:p>
          <a:p>
            <a:r>
              <a:rPr lang="en-US" b="1" dirty="0"/>
              <a:t>      [B  setting]                                  [A  behavior] </a:t>
            </a:r>
          </a:p>
          <a:p>
            <a:r>
              <a:rPr lang="en-US" b="1" dirty="0">
                <a:solidFill>
                  <a:srgbClr val="C00000"/>
                </a:solidFill>
              </a:rPr>
              <a:t>and in the assembly of scoffers / does not become dwell</a:t>
            </a:r>
          </a:p>
          <a:p>
            <a:endParaRPr lang="en-US" b="1" dirty="0"/>
          </a:p>
          <a:p>
            <a:r>
              <a:rPr lang="en-US" b="1" dirty="0"/>
              <a:t>But rather </a:t>
            </a:r>
          </a:p>
          <a:p>
            <a:r>
              <a:rPr lang="en-US" b="1" dirty="0"/>
              <a:t>      [B  setting]                   [A behavior]</a:t>
            </a:r>
          </a:p>
          <a:p>
            <a:r>
              <a:rPr lang="en-US" b="1" dirty="0">
                <a:solidFill>
                  <a:schemeClr val="accent6"/>
                </a:solidFill>
              </a:rPr>
              <a:t>in the Law of Yahweh  /   is his delight </a:t>
            </a:r>
          </a:p>
          <a:p>
            <a:r>
              <a:rPr lang="en-US" b="1" dirty="0"/>
              <a:t>      [B setting]                    [A behavior]</a:t>
            </a:r>
          </a:p>
          <a:p>
            <a:r>
              <a:rPr lang="en-US" b="1" dirty="0">
                <a:solidFill>
                  <a:schemeClr val="accent6"/>
                </a:solidFill>
              </a:rPr>
              <a:t>and in His Torah  / he meditates day and night. </a:t>
            </a:r>
          </a:p>
        </p:txBody>
      </p:sp>
    </p:spTree>
    <p:extLst>
      <p:ext uri="{BB962C8B-B14F-4D97-AF65-F5344CB8AC3E}">
        <p14:creationId xmlns:p14="http://schemas.microsoft.com/office/powerpoint/2010/main" val="336976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CE98-8060-63C0-3401-0F7173BD4E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155813-3962-534C-56B2-B8F1579CA1F1}"/>
              </a:ext>
            </a:extLst>
          </p:cNvPr>
          <p:cNvSpPr txBox="1"/>
          <p:nvPr/>
        </p:nvSpPr>
        <p:spPr>
          <a:xfrm>
            <a:off x="381000" y="32657"/>
            <a:ext cx="8382000" cy="63709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PSALM 1:1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Literary features: word imagery and development,</a:t>
            </a:r>
            <a:r>
              <a:rPr kumimoji="0" lang="en-US" sz="2400" b="1" i="0" u="none" strike="noStrike" kern="1200" cap="none" spc="0" normalizeH="0" noProof="0" dirty="0">
                <a:ln>
                  <a:noFill/>
                </a:ln>
                <a:solidFill>
                  <a:schemeClr val="accent1"/>
                </a:solidFill>
                <a:effectLst/>
                <a:uLnTx/>
                <a:uFillTx/>
                <a:latin typeface="Times New Roman" pitchFamily="18" charset="0"/>
                <a:ea typeface="+mn-ea"/>
                <a:cs typeface="+mn-cs"/>
              </a:rPr>
              <a:t> hendiadys</a:t>
            </a:r>
            <a:endPar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Blessed is the one who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r>
              <a:rPr kumimoji="0" lang="en-US" sz="2400" b="1" i="0" u="none" strike="noStrike" kern="1200" cap="none" spc="0" normalizeH="0" baseline="0" noProof="0" dirty="0" err="1">
                <a:ln>
                  <a:noFill/>
                </a:ln>
                <a:solidFill>
                  <a:srgbClr val="333333"/>
                </a:solidFill>
                <a:effectLst/>
                <a:uLnTx/>
                <a:uFillTx/>
                <a:latin typeface="Times New Roman" pitchFamily="18" charset="0"/>
                <a:ea typeface="+mn-ea"/>
                <a:cs typeface="+mn-cs"/>
              </a:rPr>
              <a:t>Progresson</a:t>
            </a: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of sin]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does not </a:t>
            </a:r>
            <a:r>
              <a:rPr kumimoji="0" lang="en-US" sz="2400" b="1" i="0" u="sng" strike="noStrike" kern="1200" cap="none" spc="0" normalizeH="0" baseline="0" noProof="0" dirty="0">
                <a:ln>
                  <a:noFill/>
                </a:ln>
                <a:solidFill>
                  <a:srgbClr val="920000"/>
                </a:solidFill>
                <a:effectLst/>
                <a:uLnTx/>
                <a:uFillTx/>
                <a:latin typeface="Times New Roman" pitchFamily="18" charset="0"/>
                <a:ea typeface="+mn-ea"/>
                <a:cs typeface="+mn-cs"/>
              </a:rPr>
              <a:t>WALK</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  in the advice of the </a:t>
            </a:r>
            <a:r>
              <a:rPr kumimoji="0" lang="en-US" sz="2400" b="1" i="0" u="none" strike="noStrike" kern="1200" cap="none" spc="0" normalizeH="0" baseline="0" noProof="0" dirty="0">
                <a:ln>
                  <a:noFill/>
                </a:ln>
                <a:solidFill>
                  <a:srgbClr val="7030A0"/>
                </a:solidFill>
                <a:effectLst/>
                <a:uLnTx/>
                <a:uFillTx/>
                <a:latin typeface="Times New Roman" pitchFamily="18" charset="0"/>
                <a:ea typeface="+mn-ea"/>
                <a:cs typeface="+mn-cs"/>
              </a:rPr>
              <a:t>wicked</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way of </a:t>
            </a:r>
            <a:r>
              <a:rPr kumimoji="0" lang="en-US" sz="2400" b="1" i="0" u="none" strike="noStrike" kern="1200" cap="none" spc="0" normalizeH="0" baseline="0" noProof="0" dirty="0">
                <a:ln>
                  <a:noFill/>
                </a:ln>
                <a:solidFill>
                  <a:srgbClr val="7030A0"/>
                </a:solidFill>
                <a:effectLst/>
                <a:uLnTx/>
                <a:uFillTx/>
                <a:latin typeface="Times New Roman" pitchFamily="18" charset="0"/>
                <a:ea typeface="+mn-ea"/>
                <a:cs typeface="+mn-cs"/>
              </a:rPr>
              <a:t>sinners</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  does not </a:t>
            </a:r>
            <a:r>
              <a:rPr kumimoji="0" lang="en-US" sz="2400" b="1" i="0" u="sng" strike="noStrike" kern="1200" cap="none" spc="0" normalizeH="0" baseline="0" noProof="0" dirty="0">
                <a:ln>
                  <a:noFill/>
                </a:ln>
                <a:solidFill>
                  <a:srgbClr val="920000"/>
                </a:solidFill>
                <a:effectLst/>
                <a:uLnTx/>
                <a:uFillTx/>
                <a:latin typeface="Times New Roman" pitchFamily="18" charset="0"/>
                <a:ea typeface="+mn-ea"/>
                <a:cs typeface="+mn-cs"/>
              </a:rPr>
              <a:t>STAND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assembly of </a:t>
            </a:r>
            <a:r>
              <a:rPr kumimoji="0" lang="en-US" sz="2400" b="1" i="0" u="none" strike="noStrike" kern="1200" cap="none" spc="0" normalizeH="0" baseline="0" noProof="0" dirty="0">
                <a:ln>
                  <a:noFill/>
                </a:ln>
                <a:solidFill>
                  <a:srgbClr val="7030A0"/>
                </a:solidFill>
                <a:effectLst/>
                <a:uLnTx/>
                <a:uFillTx/>
                <a:latin typeface="Times New Roman" pitchFamily="18" charset="0"/>
                <a:ea typeface="+mn-ea"/>
                <a:cs typeface="+mn-cs"/>
              </a:rPr>
              <a:t>scoffers</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 does not </a:t>
            </a:r>
            <a:r>
              <a:rPr kumimoji="0" lang="en-US" sz="2400" b="1" i="0" u="sng" strike="noStrike" kern="1200" cap="none" spc="0" normalizeH="0" baseline="0" noProof="0" dirty="0">
                <a:ln>
                  <a:noFill/>
                </a:ln>
                <a:solidFill>
                  <a:srgbClr val="920000"/>
                </a:solidFill>
                <a:effectLst/>
                <a:uLnTx/>
                <a:uFillTx/>
                <a:latin typeface="Times New Roman" pitchFamily="18" charset="0"/>
                <a:ea typeface="+mn-ea"/>
                <a:cs typeface="+mn-cs"/>
              </a:rPr>
              <a:t>DWELL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[Prevention of sin]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6"/>
                </a:solidFill>
                <a:effectLst/>
                <a:uLnTx/>
                <a:uFillTx/>
                <a:latin typeface="Times New Roman" pitchFamily="18" charset="0"/>
                <a:ea typeface="+mn-ea"/>
                <a:cs typeface="+mn-cs"/>
              </a:rPr>
              <a:t>But rather </a:t>
            </a:r>
            <a:endParaRPr kumimoji="0" lang="en-US" sz="2400" i="0" u="none" strike="noStrike" kern="1200" cap="none" spc="0" normalizeH="0" baseline="0" noProof="0" dirty="0">
              <a:ln>
                <a:noFill/>
              </a:ln>
              <a:solidFill>
                <a:schemeClr val="accent6"/>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in the </a:t>
            </a:r>
            <a:r>
              <a:rPr kumimoji="0" lang="en-US" sz="2400" b="1" i="1" u="none" strike="noStrike" kern="1200" cap="none" spc="0" normalizeH="0" baseline="0" noProof="0" dirty="0">
                <a:ln>
                  <a:noFill/>
                </a:ln>
                <a:solidFill>
                  <a:srgbClr val="008A00"/>
                </a:solidFill>
                <a:effectLst/>
                <a:uLnTx/>
                <a:uFillTx/>
                <a:latin typeface="Times New Roman" pitchFamily="18" charset="0"/>
                <a:ea typeface="+mn-ea"/>
                <a:cs typeface="+mn-cs"/>
              </a:rPr>
              <a:t>Law of Yahweh</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a:t>
            </a:r>
            <a:r>
              <a:rPr kumimoji="0" lang="en-US" sz="2400" i="0" u="none"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is his delight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and in </a:t>
            </a:r>
            <a:r>
              <a:rPr kumimoji="0" lang="en-US" sz="2400" b="1" i="1" u="none" strike="noStrike" kern="1200" cap="none" spc="0" normalizeH="0" baseline="0" noProof="0" dirty="0">
                <a:ln>
                  <a:noFill/>
                </a:ln>
                <a:solidFill>
                  <a:srgbClr val="008A00"/>
                </a:solidFill>
                <a:effectLst/>
                <a:uLnTx/>
                <a:uFillTx/>
                <a:latin typeface="Times New Roman" pitchFamily="18" charset="0"/>
                <a:ea typeface="+mn-ea"/>
                <a:cs typeface="+mn-cs"/>
              </a:rPr>
              <a:t>His Torah  </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he </a:t>
            </a:r>
            <a:r>
              <a:rPr kumimoji="0" lang="en-US" sz="2400" b="1" i="0" u="sng"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meditates</a:t>
            </a:r>
            <a:r>
              <a:rPr kumimoji="0" lang="en-US" sz="2400" b="1" i="0" u="none"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[“murmurs”</a:t>
            </a:r>
            <a:r>
              <a:rPr kumimoji="0" lang="en-US" sz="2400" b="1" i="0" u="none"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rgbClr val="0A8C70"/>
                </a:solidFill>
                <a:effectLst/>
                <a:uLnTx/>
                <a:uFillTx/>
                <a:latin typeface="Times New Roman" pitchFamily="18" charset="0"/>
                <a:ea typeface="+mn-ea"/>
                <a:cs typeface="+mn-cs"/>
              </a:rPr>
              <a:t>day and night</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a:t>
            </a:r>
          </a:p>
        </p:txBody>
      </p:sp>
      <p:sp>
        <p:nvSpPr>
          <p:cNvPr id="6" name="TextBox 5">
            <a:extLst>
              <a:ext uri="{FF2B5EF4-FFF2-40B4-BE49-F238E27FC236}">
                <a16:creationId xmlns:a16="http://schemas.microsoft.com/office/drawing/2014/main" id="{6CC94EAA-BDEC-AA9B-E33A-7A39515CFB94}"/>
              </a:ext>
            </a:extLst>
          </p:cNvPr>
          <p:cNvSpPr txBox="1"/>
          <p:nvPr/>
        </p:nvSpPr>
        <p:spPr>
          <a:xfrm>
            <a:off x="6553200" y="5029200"/>
            <a:ext cx="1828800" cy="461665"/>
          </a:xfrm>
          <a:prstGeom prst="rect">
            <a:avLst/>
          </a:prstGeom>
          <a:noFill/>
        </p:spPr>
        <p:txBody>
          <a:bodyPr wrap="square" rtlCol="0">
            <a:spAutoFit/>
          </a:bodyPr>
          <a:lstStyle/>
          <a:p>
            <a:r>
              <a:rPr lang="en-US" b="1" dirty="0"/>
              <a:t>hendiadys</a:t>
            </a:r>
          </a:p>
        </p:txBody>
      </p:sp>
      <p:sp>
        <p:nvSpPr>
          <p:cNvPr id="8" name="Right Brace 7">
            <a:extLst>
              <a:ext uri="{FF2B5EF4-FFF2-40B4-BE49-F238E27FC236}">
                <a16:creationId xmlns:a16="http://schemas.microsoft.com/office/drawing/2014/main" id="{51BF151E-9340-6AA2-866A-364F2D8E8CE2}"/>
              </a:ext>
            </a:extLst>
          </p:cNvPr>
          <p:cNvSpPr/>
          <p:nvPr/>
        </p:nvSpPr>
        <p:spPr bwMode="auto">
          <a:xfrm rot="5400000">
            <a:off x="7046449" y="4736046"/>
            <a:ext cx="497697" cy="19799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98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800" b="1"/>
          </a:p>
        </p:txBody>
      </p:sp>
      <p:sp>
        <p:nvSpPr>
          <p:cNvPr id="18435" name="Text Box 3"/>
          <p:cNvSpPr txBox="1">
            <a:spLocks noChangeArrowheads="1"/>
          </p:cNvSpPr>
          <p:nvPr/>
        </p:nvSpPr>
        <p:spPr bwMode="auto">
          <a:xfrm>
            <a:off x="0" y="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1200" b="1"/>
          </a:p>
        </p:txBody>
      </p:sp>
      <p:graphicFrame>
        <p:nvGraphicFramePr>
          <p:cNvPr id="18436" name="Object 4"/>
          <p:cNvGraphicFramePr>
            <a:graphicFrameLocks noChangeAspect="1"/>
          </p:cNvGraphicFramePr>
          <p:nvPr/>
        </p:nvGraphicFramePr>
        <p:xfrm>
          <a:off x="1527175" y="1397000"/>
          <a:ext cx="6088063" cy="4064000"/>
        </p:xfrm>
        <a:graphic>
          <a:graphicData uri="http://schemas.openxmlformats.org/presentationml/2006/ole">
            <mc:AlternateContent xmlns:mc="http://schemas.openxmlformats.org/markup-compatibility/2006">
              <mc:Choice xmlns:v="urn:schemas-microsoft-com:vml" Requires="v">
                <p:oleObj name="Document" r:id="rId3" imgW="6086856" imgH="4062984" progId="Word.Document.8">
                  <p:embed/>
                </p:oleObj>
              </mc:Choice>
              <mc:Fallback>
                <p:oleObj name="Document" r:id="rId3" imgW="6086856" imgH="4062984" progId="Word.Document.8">
                  <p:embed/>
                  <p:pic>
                    <p:nvPicPr>
                      <p:cNvPr id="184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1397000"/>
                        <a:ext cx="60880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4098033027"/>
              </p:ext>
            </p:extLst>
          </p:nvPr>
        </p:nvGraphicFramePr>
        <p:xfrm>
          <a:off x="166007" y="274638"/>
          <a:ext cx="9144000" cy="6326187"/>
        </p:xfrm>
        <a:graphic>
          <a:graphicData uri="http://schemas.openxmlformats.org/presentationml/2006/ole">
            <mc:AlternateContent xmlns:mc="http://schemas.openxmlformats.org/markup-compatibility/2006">
              <mc:Choice xmlns:v="urn:schemas-microsoft-com:vml" Requires="v">
                <p:oleObj name="Document" r:id="rId5" imgW="8372856" imgH="5794248" progId="Word.Document.8">
                  <p:embed/>
                </p:oleObj>
              </mc:Choice>
              <mc:Fallback>
                <p:oleObj name="Document" r:id="rId5" imgW="8372856" imgH="5794248" progId="Word.Document.8">
                  <p:embed/>
                  <p:pic>
                    <p:nvPicPr>
                      <p:cNvPr id="1843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07" y="274638"/>
                        <a:ext cx="9144000" cy="632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52400" y="76200"/>
            <a:ext cx="1828800" cy="461665"/>
          </a:xfrm>
          <a:prstGeom prst="rect">
            <a:avLst/>
          </a:prstGeom>
          <a:noFill/>
        </p:spPr>
        <p:txBody>
          <a:bodyPr wrap="square" rtlCol="0">
            <a:spAutoFit/>
          </a:bodyPr>
          <a:lstStyle/>
          <a:p>
            <a:r>
              <a:rPr lang="en-US" dirty="0"/>
              <a:t>(HO p, 6)</a:t>
            </a:r>
          </a:p>
        </p:txBody>
      </p:sp>
      <p:sp>
        <p:nvSpPr>
          <p:cNvPr id="3" name="TextBox 2">
            <a:extLst>
              <a:ext uri="{FF2B5EF4-FFF2-40B4-BE49-F238E27FC236}">
                <a16:creationId xmlns:a16="http://schemas.microsoft.com/office/drawing/2014/main" id="{369E96AF-350B-8A4D-6375-1E7103291071}"/>
              </a:ext>
            </a:extLst>
          </p:cNvPr>
          <p:cNvSpPr txBox="1"/>
          <p:nvPr/>
        </p:nvSpPr>
        <p:spPr>
          <a:xfrm>
            <a:off x="4953000" y="4690328"/>
            <a:ext cx="1447800" cy="830997"/>
          </a:xfrm>
          <a:prstGeom prst="rect">
            <a:avLst/>
          </a:prstGeom>
          <a:noFill/>
          <a:ln>
            <a:solidFill>
              <a:schemeClr val="accent1"/>
            </a:solidFill>
          </a:ln>
        </p:spPr>
        <p:txBody>
          <a:bodyPr wrap="square" rtlCol="0">
            <a:spAutoFit/>
          </a:bodyPr>
          <a:lstStyle/>
          <a:p>
            <a:r>
              <a:rPr lang="en-US" sz="1600" dirty="0"/>
              <a:t>Hymnic, wisdom, historical </a:t>
            </a:r>
          </a:p>
        </p:txBody>
      </p:sp>
    </p:spTree>
  </p:cSld>
  <p:clrMapOvr>
    <a:masterClrMapping/>
  </p:clrMapOvr>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2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docProps/app.xml><?xml version="1.0" encoding="utf-8"?>
<Properties xmlns="http://schemas.openxmlformats.org/officeDocument/2006/extended-properties" xmlns:vt="http://schemas.openxmlformats.org/officeDocument/2006/docPropsVTypes">
  <Template>W:\windows\MS\97\msoffice.sr2\Template\Designs\SERENE.POT</Template>
  <TotalTime>13872</TotalTime>
  <Words>2566</Words>
  <Application>Microsoft Office PowerPoint</Application>
  <PresentationFormat>On-screen Show (4:3)</PresentationFormat>
  <Paragraphs>279</Paragraphs>
  <Slides>29</Slides>
  <Notes>14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38" baseType="lpstr">
      <vt:lpstr>Arial</vt:lpstr>
      <vt:lpstr>Courier New</vt:lpstr>
      <vt:lpstr>Monotype Sorts</vt:lpstr>
      <vt:lpstr>Symbol</vt:lpstr>
      <vt:lpstr>Times New Roman</vt:lpstr>
      <vt:lpstr>Serene</vt:lpstr>
      <vt:lpstr>2_Serene</vt:lpstr>
      <vt:lpstr>Clip</vt:lpstr>
      <vt:lpstr>Document</vt:lpstr>
      <vt:lpstr>How to Read the Psalms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Hymnic Lit.</vt:lpstr>
      <vt:lpstr>PowerPoint Presentation</vt:lpstr>
      <vt:lpstr>PowerPoint Presentation</vt:lpstr>
      <vt:lpstr>PowerPoint Presentation</vt:lpstr>
      <vt:lpstr>PROCESS OF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Rodney Duke</cp:lastModifiedBy>
  <cp:revision>125</cp:revision>
  <cp:lastPrinted>2002-05-20T20:53:18Z</cp:lastPrinted>
  <dcterms:created xsi:type="dcterms:W3CDTF">1999-08-18T12:34:09Z</dcterms:created>
  <dcterms:modified xsi:type="dcterms:W3CDTF">2026-04-23T14:44:41Z</dcterms:modified>
</cp:coreProperties>
</file>